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65" r:id="rId4"/>
    <p:sldId id="257" r:id="rId5"/>
    <p:sldId id="273" r:id="rId6"/>
    <p:sldId id="262" r:id="rId7"/>
    <p:sldId id="269" r:id="rId8"/>
    <p:sldId id="267" r:id="rId9"/>
    <p:sldId id="256" r:id="rId10"/>
    <p:sldId id="271" r:id="rId11"/>
    <p:sldId id="272" r:id="rId12"/>
    <p:sldId id="266" r:id="rId13"/>
    <p:sldId id="258" r:id="rId14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hyperlink" Target="http://www.epikindynaapovlita.com/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8.png"/><Relationship Id="rId7" Type="http://schemas.openxmlformats.org/officeDocument/2006/relationships/hyperlink" Target="http://www.epikindynaapovlita.com/" TargetMode="External"/><Relationship Id="rId12" Type="http://schemas.openxmlformats.org/officeDocument/2006/relationships/image" Target="../media/image36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5.sv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svg"/><Relationship Id="rId9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5C9AC-6F56-4EF9-82D2-BA6D79EE9FF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B4D91B-64F0-46A9-AD43-2C74BA1F0130}">
      <dgm:prSet custT="1"/>
      <dgm:spPr/>
      <dgm:t>
        <a:bodyPr/>
        <a:lstStyle/>
        <a:p>
          <a:r>
            <a:rPr lang="el-GR" sz="2000" b="1" dirty="0"/>
            <a:t>Ευαισθητοποίηση πολιτών </a:t>
          </a:r>
          <a:r>
            <a:rPr lang="el-GR" sz="2000" dirty="0"/>
            <a:t>μέσω της ενημέρωσης για τα επικίνδυνα απόβλητα που παράγονται από τα νοικοκυριά. Διαφώτιση για τον σωστό τρόπο διαλογής και διαχείρισης τους.</a:t>
          </a:r>
          <a:endParaRPr lang="en-GB" sz="2000" dirty="0"/>
        </a:p>
        <a:p>
          <a:endParaRPr lang="en-US" sz="2000" dirty="0"/>
        </a:p>
      </dgm:t>
    </dgm:pt>
    <dgm:pt modelId="{A064DB36-2012-48C8-AF7D-CBAD5E57E729}" type="parTrans" cxnId="{8E35B7D0-F165-4F38-978A-4925120E0BEE}">
      <dgm:prSet/>
      <dgm:spPr/>
      <dgm:t>
        <a:bodyPr/>
        <a:lstStyle/>
        <a:p>
          <a:endParaRPr lang="en-US"/>
        </a:p>
      </dgm:t>
    </dgm:pt>
    <dgm:pt modelId="{3F985BC6-06A7-4A69-B680-84426F41FF8D}" type="sibTrans" cxnId="{8E35B7D0-F165-4F38-978A-4925120E0BEE}">
      <dgm:prSet/>
      <dgm:spPr/>
      <dgm:t>
        <a:bodyPr/>
        <a:lstStyle/>
        <a:p>
          <a:endParaRPr lang="en-US"/>
        </a:p>
      </dgm:t>
    </dgm:pt>
    <dgm:pt modelId="{AA4C3678-5888-4107-9A3F-9B302B80E323}">
      <dgm:prSet custT="1"/>
      <dgm:spPr/>
      <dgm:t>
        <a:bodyPr/>
        <a:lstStyle/>
        <a:p>
          <a:r>
            <a:rPr lang="el-GR" sz="2000" b="1" dirty="0"/>
            <a:t>Εισαγωγή καλών πρακτικών </a:t>
          </a:r>
          <a:r>
            <a:rPr lang="el-GR" sz="2000" dirty="0"/>
            <a:t>για τη διαχείριση των επικίνδυνων αποβλήτων μέσω της συλλογής τους από τα νοικοκυριά με τη βοήθεια 4 κινητών μονάδων που επισκέπτονται τις τοπικές αρχές.</a:t>
          </a:r>
          <a:endParaRPr lang="en-US" sz="2000" dirty="0"/>
        </a:p>
      </dgm:t>
    </dgm:pt>
    <dgm:pt modelId="{C30DECA6-D503-4F92-8B10-C978DF744035}" type="parTrans" cxnId="{56DB0801-E23A-4D1C-BAF5-C7EC14FD84A7}">
      <dgm:prSet/>
      <dgm:spPr/>
      <dgm:t>
        <a:bodyPr/>
        <a:lstStyle/>
        <a:p>
          <a:endParaRPr lang="en-US"/>
        </a:p>
      </dgm:t>
    </dgm:pt>
    <dgm:pt modelId="{1D368B7E-1EAD-476F-AB3B-C010F122A2E2}" type="sibTrans" cxnId="{56DB0801-E23A-4D1C-BAF5-C7EC14FD84A7}">
      <dgm:prSet/>
      <dgm:spPr/>
      <dgm:t>
        <a:bodyPr/>
        <a:lstStyle/>
        <a:p>
          <a:endParaRPr lang="en-US"/>
        </a:p>
      </dgm:t>
    </dgm:pt>
    <dgm:pt modelId="{F974DC49-4141-4EFC-952E-8F1124C415B7}">
      <dgm:prSet custT="1"/>
      <dgm:spPr/>
      <dgm:t>
        <a:bodyPr/>
        <a:lstStyle/>
        <a:p>
          <a:r>
            <a:rPr lang="el-GR" sz="2000" b="1" dirty="0"/>
            <a:t>Αφύπνιση πολιτών </a:t>
          </a:r>
          <a:r>
            <a:rPr lang="el-GR" sz="2000" dirty="0"/>
            <a:t>σχετικά με την ανάγκη αλλαγής του τρόπου διαχείρισης των επικίνδυνων οικιακών αποβλήτων με πιο ασφαλή τρόπο ανάλογα με κάθε ροή αποβλήτου.</a:t>
          </a:r>
          <a:endParaRPr lang="en-US" sz="2000" dirty="0"/>
        </a:p>
      </dgm:t>
    </dgm:pt>
    <dgm:pt modelId="{2F1CAEE1-EE26-4D45-AF7B-A6A50B70439A}" type="parTrans" cxnId="{9BC56B00-C04C-4FE2-AD2C-DDBB1780C05A}">
      <dgm:prSet/>
      <dgm:spPr/>
      <dgm:t>
        <a:bodyPr/>
        <a:lstStyle/>
        <a:p>
          <a:endParaRPr lang="en-US"/>
        </a:p>
      </dgm:t>
    </dgm:pt>
    <dgm:pt modelId="{D1E57FCF-8948-4F8F-9B16-09E2B9A1C32F}" type="sibTrans" cxnId="{9BC56B00-C04C-4FE2-AD2C-DDBB1780C05A}">
      <dgm:prSet/>
      <dgm:spPr/>
      <dgm:t>
        <a:bodyPr/>
        <a:lstStyle/>
        <a:p>
          <a:endParaRPr lang="en-US"/>
        </a:p>
      </dgm:t>
    </dgm:pt>
    <dgm:pt modelId="{6852E0B3-EDDA-44A0-BC68-0A210B861E64}">
      <dgm:prSet custT="1"/>
      <dgm:spPr/>
      <dgm:t>
        <a:bodyPr/>
        <a:lstStyle/>
        <a:p>
          <a:r>
            <a:rPr lang="el-GR" sz="2000" b="1" dirty="0"/>
            <a:t>Επέκταση</a:t>
          </a:r>
          <a:r>
            <a:rPr lang="el-GR" sz="2000" dirty="0"/>
            <a:t> της ηλεκτρονικής συλλογής στοιχείων σε άλλους τύπους αποβλήτων και τήρηση αρχείου για την παρακολούθηση της ροής αποβλήτου στην Κύπρο.</a:t>
          </a:r>
          <a:endParaRPr lang="en-GB" sz="2000" dirty="0"/>
        </a:p>
      </dgm:t>
    </dgm:pt>
    <dgm:pt modelId="{ACE04315-068B-4209-9DA3-D81F8F7B004A}" type="parTrans" cxnId="{E9CFBE98-0938-4A84-BE3A-9D4591912377}">
      <dgm:prSet/>
      <dgm:spPr/>
      <dgm:t>
        <a:bodyPr/>
        <a:lstStyle/>
        <a:p>
          <a:endParaRPr lang="en-US"/>
        </a:p>
      </dgm:t>
    </dgm:pt>
    <dgm:pt modelId="{4BD67AC6-18CD-4938-BF46-0297D1938C95}" type="sibTrans" cxnId="{E9CFBE98-0938-4A84-BE3A-9D4591912377}">
      <dgm:prSet/>
      <dgm:spPr/>
      <dgm:t>
        <a:bodyPr/>
        <a:lstStyle/>
        <a:p>
          <a:endParaRPr lang="en-US"/>
        </a:p>
      </dgm:t>
    </dgm:pt>
    <dgm:pt modelId="{A09EFD2B-A644-44D3-8AD7-E65333888B59}" type="pres">
      <dgm:prSet presAssocID="{70D5C9AC-6F56-4EF9-82D2-BA6D79EE9FFE}" presName="vert0" presStyleCnt="0">
        <dgm:presLayoutVars>
          <dgm:dir/>
          <dgm:animOne val="branch"/>
          <dgm:animLvl val="lvl"/>
        </dgm:presLayoutVars>
      </dgm:prSet>
      <dgm:spPr/>
    </dgm:pt>
    <dgm:pt modelId="{55EF6DA3-E6AF-44F0-9A6F-526C2E5B3800}" type="pres">
      <dgm:prSet presAssocID="{39B4D91B-64F0-46A9-AD43-2C74BA1F0130}" presName="thickLine" presStyleLbl="alignNode1" presStyleIdx="0" presStyleCnt="4"/>
      <dgm:spPr/>
    </dgm:pt>
    <dgm:pt modelId="{8FE8C013-5F42-47F8-A148-A2116E7F2E23}" type="pres">
      <dgm:prSet presAssocID="{39B4D91B-64F0-46A9-AD43-2C74BA1F0130}" presName="horz1" presStyleCnt="0"/>
      <dgm:spPr/>
    </dgm:pt>
    <dgm:pt modelId="{33F6FB8F-5FB1-4D95-AF86-2A536976CD61}" type="pres">
      <dgm:prSet presAssocID="{39B4D91B-64F0-46A9-AD43-2C74BA1F0130}" presName="tx1" presStyleLbl="revTx" presStyleIdx="0" presStyleCnt="4"/>
      <dgm:spPr/>
    </dgm:pt>
    <dgm:pt modelId="{E3F4E146-9C05-4FEA-9C3B-15E8067E21B3}" type="pres">
      <dgm:prSet presAssocID="{39B4D91B-64F0-46A9-AD43-2C74BA1F0130}" presName="vert1" presStyleCnt="0"/>
      <dgm:spPr/>
    </dgm:pt>
    <dgm:pt modelId="{567866D5-4F58-454A-A8C3-E8D6B2AB4F3B}" type="pres">
      <dgm:prSet presAssocID="{AA4C3678-5888-4107-9A3F-9B302B80E323}" presName="thickLine" presStyleLbl="alignNode1" presStyleIdx="1" presStyleCnt="4"/>
      <dgm:spPr/>
    </dgm:pt>
    <dgm:pt modelId="{E13FDD10-4581-4E10-862B-5F4627E98F47}" type="pres">
      <dgm:prSet presAssocID="{AA4C3678-5888-4107-9A3F-9B302B80E323}" presName="horz1" presStyleCnt="0"/>
      <dgm:spPr/>
    </dgm:pt>
    <dgm:pt modelId="{A3B04CB7-80EF-43A6-8837-0E63C427F720}" type="pres">
      <dgm:prSet presAssocID="{AA4C3678-5888-4107-9A3F-9B302B80E323}" presName="tx1" presStyleLbl="revTx" presStyleIdx="1" presStyleCnt="4"/>
      <dgm:spPr/>
    </dgm:pt>
    <dgm:pt modelId="{72BC5ECB-B7E1-466E-9148-13ECC102AD4B}" type="pres">
      <dgm:prSet presAssocID="{AA4C3678-5888-4107-9A3F-9B302B80E323}" presName="vert1" presStyleCnt="0"/>
      <dgm:spPr/>
    </dgm:pt>
    <dgm:pt modelId="{6085C8FE-A08D-4809-BCBE-582C98289E5D}" type="pres">
      <dgm:prSet presAssocID="{F974DC49-4141-4EFC-952E-8F1124C415B7}" presName="thickLine" presStyleLbl="alignNode1" presStyleIdx="2" presStyleCnt="4"/>
      <dgm:spPr/>
    </dgm:pt>
    <dgm:pt modelId="{8FD5E686-ADE5-444B-B7E9-38E9395F0494}" type="pres">
      <dgm:prSet presAssocID="{F974DC49-4141-4EFC-952E-8F1124C415B7}" presName="horz1" presStyleCnt="0"/>
      <dgm:spPr/>
    </dgm:pt>
    <dgm:pt modelId="{219AA4B7-C930-498E-AA44-79C502A061F5}" type="pres">
      <dgm:prSet presAssocID="{F974DC49-4141-4EFC-952E-8F1124C415B7}" presName="tx1" presStyleLbl="revTx" presStyleIdx="2" presStyleCnt="4" custScaleX="99869"/>
      <dgm:spPr/>
    </dgm:pt>
    <dgm:pt modelId="{A816FB52-6FDC-42EB-A1B4-618AC3F1E0F8}" type="pres">
      <dgm:prSet presAssocID="{F974DC49-4141-4EFC-952E-8F1124C415B7}" presName="vert1" presStyleCnt="0"/>
      <dgm:spPr/>
    </dgm:pt>
    <dgm:pt modelId="{656D775C-8473-4F56-A16E-C52B0765CFFC}" type="pres">
      <dgm:prSet presAssocID="{6852E0B3-EDDA-44A0-BC68-0A210B861E64}" presName="thickLine" presStyleLbl="alignNode1" presStyleIdx="3" presStyleCnt="4"/>
      <dgm:spPr/>
    </dgm:pt>
    <dgm:pt modelId="{E6677894-6FB6-4C86-8B58-C4DF5EDCC637}" type="pres">
      <dgm:prSet presAssocID="{6852E0B3-EDDA-44A0-BC68-0A210B861E64}" presName="horz1" presStyleCnt="0"/>
      <dgm:spPr/>
    </dgm:pt>
    <dgm:pt modelId="{814962F3-2F36-42CD-A52B-E9C83806773B}" type="pres">
      <dgm:prSet presAssocID="{6852E0B3-EDDA-44A0-BC68-0A210B861E64}" presName="tx1" presStyleLbl="revTx" presStyleIdx="3" presStyleCnt="4"/>
      <dgm:spPr/>
    </dgm:pt>
    <dgm:pt modelId="{A214E612-2100-4789-B245-1C32B4193B3C}" type="pres">
      <dgm:prSet presAssocID="{6852E0B3-EDDA-44A0-BC68-0A210B861E64}" presName="vert1" presStyleCnt="0"/>
      <dgm:spPr/>
    </dgm:pt>
  </dgm:ptLst>
  <dgm:cxnLst>
    <dgm:cxn modelId="{9BC56B00-C04C-4FE2-AD2C-DDBB1780C05A}" srcId="{70D5C9AC-6F56-4EF9-82D2-BA6D79EE9FFE}" destId="{F974DC49-4141-4EFC-952E-8F1124C415B7}" srcOrd="2" destOrd="0" parTransId="{2F1CAEE1-EE26-4D45-AF7B-A6A50B70439A}" sibTransId="{D1E57FCF-8948-4F8F-9B16-09E2B9A1C32F}"/>
    <dgm:cxn modelId="{56DB0801-E23A-4D1C-BAF5-C7EC14FD84A7}" srcId="{70D5C9AC-6F56-4EF9-82D2-BA6D79EE9FFE}" destId="{AA4C3678-5888-4107-9A3F-9B302B80E323}" srcOrd="1" destOrd="0" parTransId="{C30DECA6-D503-4F92-8B10-C978DF744035}" sibTransId="{1D368B7E-1EAD-476F-AB3B-C010F122A2E2}"/>
    <dgm:cxn modelId="{20BECF20-D6D8-4839-ADB8-0CD0B6DC07C2}" type="presOf" srcId="{F974DC49-4141-4EFC-952E-8F1124C415B7}" destId="{219AA4B7-C930-498E-AA44-79C502A061F5}" srcOrd="0" destOrd="0" presId="urn:microsoft.com/office/officeart/2008/layout/LinedList"/>
    <dgm:cxn modelId="{E07CA549-89A3-41BA-A14A-013CBB661E4F}" type="presOf" srcId="{39B4D91B-64F0-46A9-AD43-2C74BA1F0130}" destId="{33F6FB8F-5FB1-4D95-AF86-2A536976CD61}" srcOrd="0" destOrd="0" presId="urn:microsoft.com/office/officeart/2008/layout/LinedList"/>
    <dgm:cxn modelId="{FE564E82-601B-4686-8B98-47429C1D7546}" type="presOf" srcId="{70D5C9AC-6F56-4EF9-82D2-BA6D79EE9FFE}" destId="{A09EFD2B-A644-44D3-8AD7-E65333888B59}" srcOrd="0" destOrd="0" presId="urn:microsoft.com/office/officeart/2008/layout/LinedList"/>
    <dgm:cxn modelId="{E9CFBE98-0938-4A84-BE3A-9D4591912377}" srcId="{70D5C9AC-6F56-4EF9-82D2-BA6D79EE9FFE}" destId="{6852E0B3-EDDA-44A0-BC68-0A210B861E64}" srcOrd="3" destOrd="0" parTransId="{ACE04315-068B-4209-9DA3-D81F8F7B004A}" sibTransId="{4BD67AC6-18CD-4938-BF46-0297D1938C95}"/>
    <dgm:cxn modelId="{419FA29D-B733-434F-B16F-B940D32C3674}" type="presOf" srcId="{6852E0B3-EDDA-44A0-BC68-0A210B861E64}" destId="{814962F3-2F36-42CD-A52B-E9C83806773B}" srcOrd="0" destOrd="0" presId="urn:microsoft.com/office/officeart/2008/layout/LinedList"/>
    <dgm:cxn modelId="{900DE8AD-F7E7-4977-83D7-9167D5F52804}" type="presOf" srcId="{AA4C3678-5888-4107-9A3F-9B302B80E323}" destId="{A3B04CB7-80EF-43A6-8837-0E63C427F720}" srcOrd="0" destOrd="0" presId="urn:microsoft.com/office/officeart/2008/layout/LinedList"/>
    <dgm:cxn modelId="{8E35B7D0-F165-4F38-978A-4925120E0BEE}" srcId="{70D5C9AC-6F56-4EF9-82D2-BA6D79EE9FFE}" destId="{39B4D91B-64F0-46A9-AD43-2C74BA1F0130}" srcOrd="0" destOrd="0" parTransId="{A064DB36-2012-48C8-AF7D-CBAD5E57E729}" sibTransId="{3F985BC6-06A7-4A69-B680-84426F41FF8D}"/>
    <dgm:cxn modelId="{05943536-5E5C-403B-B120-F2F5B046C4C7}" type="presParOf" srcId="{A09EFD2B-A644-44D3-8AD7-E65333888B59}" destId="{55EF6DA3-E6AF-44F0-9A6F-526C2E5B3800}" srcOrd="0" destOrd="0" presId="urn:microsoft.com/office/officeart/2008/layout/LinedList"/>
    <dgm:cxn modelId="{631B9F55-443A-4AD7-8508-207A3227B2AA}" type="presParOf" srcId="{A09EFD2B-A644-44D3-8AD7-E65333888B59}" destId="{8FE8C013-5F42-47F8-A148-A2116E7F2E23}" srcOrd="1" destOrd="0" presId="urn:microsoft.com/office/officeart/2008/layout/LinedList"/>
    <dgm:cxn modelId="{E7FD2A1F-D911-41D0-A81D-3FF54E5F75AE}" type="presParOf" srcId="{8FE8C013-5F42-47F8-A148-A2116E7F2E23}" destId="{33F6FB8F-5FB1-4D95-AF86-2A536976CD61}" srcOrd="0" destOrd="0" presId="urn:microsoft.com/office/officeart/2008/layout/LinedList"/>
    <dgm:cxn modelId="{B0C9516C-388C-4C07-8544-0376C0DBBDFA}" type="presParOf" srcId="{8FE8C013-5F42-47F8-A148-A2116E7F2E23}" destId="{E3F4E146-9C05-4FEA-9C3B-15E8067E21B3}" srcOrd="1" destOrd="0" presId="urn:microsoft.com/office/officeart/2008/layout/LinedList"/>
    <dgm:cxn modelId="{2EE7D7D6-0017-4BE7-85D2-9085F940CA6C}" type="presParOf" srcId="{A09EFD2B-A644-44D3-8AD7-E65333888B59}" destId="{567866D5-4F58-454A-A8C3-E8D6B2AB4F3B}" srcOrd="2" destOrd="0" presId="urn:microsoft.com/office/officeart/2008/layout/LinedList"/>
    <dgm:cxn modelId="{2826386D-9CD2-4FEA-A29C-6C57C87C6D99}" type="presParOf" srcId="{A09EFD2B-A644-44D3-8AD7-E65333888B59}" destId="{E13FDD10-4581-4E10-862B-5F4627E98F47}" srcOrd="3" destOrd="0" presId="urn:microsoft.com/office/officeart/2008/layout/LinedList"/>
    <dgm:cxn modelId="{FCD69A32-C55B-4E60-B5A6-C1F4DCA24D62}" type="presParOf" srcId="{E13FDD10-4581-4E10-862B-5F4627E98F47}" destId="{A3B04CB7-80EF-43A6-8837-0E63C427F720}" srcOrd="0" destOrd="0" presId="urn:microsoft.com/office/officeart/2008/layout/LinedList"/>
    <dgm:cxn modelId="{E322825F-DCE5-4507-AD8D-D53995D7E3BF}" type="presParOf" srcId="{E13FDD10-4581-4E10-862B-5F4627E98F47}" destId="{72BC5ECB-B7E1-466E-9148-13ECC102AD4B}" srcOrd="1" destOrd="0" presId="urn:microsoft.com/office/officeart/2008/layout/LinedList"/>
    <dgm:cxn modelId="{1B6863EC-6E5E-4BC9-89E5-C8555533F318}" type="presParOf" srcId="{A09EFD2B-A644-44D3-8AD7-E65333888B59}" destId="{6085C8FE-A08D-4809-BCBE-582C98289E5D}" srcOrd="4" destOrd="0" presId="urn:microsoft.com/office/officeart/2008/layout/LinedList"/>
    <dgm:cxn modelId="{3CC330F3-89B8-478D-A1C8-26D11E3F8A4C}" type="presParOf" srcId="{A09EFD2B-A644-44D3-8AD7-E65333888B59}" destId="{8FD5E686-ADE5-444B-B7E9-38E9395F0494}" srcOrd="5" destOrd="0" presId="urn:microsoft.com/office/officeart/2008/layout/LinedList"/>
    <dgm:cxn modelId="{B4998869-2326-45A7-BD10-3E3AA54D44E9}" type="presParOf" srcId="{8FD5E686-ADE5-444B-B7E9-38E9395F0494}" destId="{219AA4B7-C930-498E-AA44-79C502A061F5}" srcOrd="0" destOrd="0" presId="urn:microsoft.com/office/officeart/2008/layout/LinedList"/>
    <dgm:cxn modelId="{E57575BF-5A16-4C39-91AB-772653314760}" type="presParOf" srcId="{8FD5E686-ADE5-444B-B7E9-38E9395F0494}" destId="{A816FB52-6FDC-42EB-A1B4-618AC3F1E0F8}" srcOrd="1" destOrd="0" presId="urn:microsoft.com/office/officeart/2008/layout/LinedList"/>
    <dgm:cxn modelId="{BF9AB54F-7CFB-4445-B0A9-CDD38590CDA8}" type="presParOf" srcId="{A09EFD2B-A644-44D3-8AD7-E65333888B59}" destId="{656D775C-8473-4F56-A16E-C52B0765CFFC}" srcOrd="6" destOrd="0" presId="urn:microsoft.com/office/officeart/2008/layout/LinedList"/>
    <dgm:cxn modelId="{CFCCEBAC-CD59-4A6F-B028-913C9808E578}" type="presParOf" srcId="{A09EFD2B-A644-44D3-8AD7-E65333888B59}" destId="{E6677894-6FB6-4C86-8B58-C4DF5EDCC637}" srcOrd="7" destOrd="0" presId="urn:microsoft.com/office/officeart/2008/layout/LinedList"/>
    <dgm:cxn modelId="{5D2C6DAF-C160-4221-8C78-B9BB6B4A25EC}" type="presParOf" srcId="{E6677894-6FB6-4C86-8B58-C4DF5EDCC637}" destId="{814962F3-2F36-42CD-A52B-E9C83806773B}" srcOrd="0" destOrd="0" presId="urn:microsoft.com/office/officeart/2008/layout/LinedList"/>
    <dgm:cxn modelId="{3CD0DAAF-70BC-4018-A5EF-22D140ED5727}" type="presParOf" srcId="{E6677894-6FB6-4C86-8B58-C4DF5EDCC637}" destId="{A214E612-2100-4789-B245-1C32B4193B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D910C4-D403-4072-9D05-E6064A31EAB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FC7E75-1DF9-4C56-AEF7-D834F1D95D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Κόστος</a:t>
          </a:r>
          <a:r>
            <a:rPr lang="en-GB" sz="1500" dirty="0"/>
            <a:t> €239.000 </a:t>
          </a:r>
          <a:r>
            <a:rPr lang="el-GR" sz="1500" dirty="0"/>
            <a:t>Διάρκεια από Φεβρουάριο 2021 μέχρι Απρίλιο 2024</a:t>
          </a:r>
          <a:endParaRPr lang="en-US" sz="1500" dirty="0"/>
        </a:p>
      </dgm:t>
    </dgm:pt>
    <dgm:pt modelId="{EB570ADA-03C3-4D28-A563-750F04630563}" type="parTrans" cxnId="{C8EAF507-988E-4355-8C63-DE701C4D62B7}">
      <dgm:prSet/>
      <dgm:spPr/>
      <dgm:t>
        <a:bodyPr/>
        <a:lstStyle/>
        <a:p>
          <a:endParaRPr lang="en-US"/>
        </a:p>
      </dgm:t>
    </dgm:pt>
    <dgm:pt modelId="{B4D580B0-E1AC-49FB-8936-0AB244B24836}" type="sibTrans" cxnId="{C8EAF507-988E-4355-8C63-DE701C4D62B7}">
      <dgm:prSet/>
      <dgm:spPr/>
      <dgm:t>
        <a:bodyPr/>
        <a:lstStyle/>
        <a:p>
          <a:endParaRPr lang="en-US"/>
        </a:p>
      </dgm:t>
    </dgm:pt>
    <dgm:pt modelId="{092BCDB5-6A7D-44AA-ACC2-3CFFB535E4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Εκπόνηση εξαμηνιαίων και ετήσιων εκθέσεων</a:t>
          </a:r>
          <a:endParaRPr lang="en-US" sz="1500" dirty="0"/>
        </a:p>
      </dgm:t>
    </dgm:pt>
    <dgm:pt modelId="{4EB51310-842B-4E69-B1BE-C1B354451C9F}" type="parTrans" cxnId="{46B324B0-F1F7-4B93-BE2D-46573FF89FB4}">
      <dgm:prSet/>
      <dgm:spPr/>
      <dgm:t>
        <a:bodyPr/>
        <a:lstStyle/>
        <a:p>
          <a:endParaRPr lang="en-US"/>
        </a:p>
      </dgm:t>
    </dgm:pt>
    <dgm:pt modelId="{F6934106-92DA-4E6D-A908-45B29CA3F11C}" type="sibTrans" cxnId="{46B324B0-F1F7-4B93-BE2D-46573FF89FB4}">
      <dgm:prSet/>
      <dgm:spPr/>
      <dgm:t>
        <a:bodyPr/>
        <a:lstStyle/>
        <a:p>
          <a:endParaRPr lang="en-US"/>
        </a:p>
      </dgm:t>
    </dgm:pt>
    <dgm:pt modelId="{34C6C7CD-08BA-44F6-B46B-F01EDD3F5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Παροχή τεχνικής βοήθειας στα έγγραφα διαγωνισμών</a:t>
          </a:r>
          <a:endParaRPr lang="en-US" sz="1500" dirty="0"/>
        </a:p>
      </dgm:t>
    </dgm:pt>
    <dgm:pt modelId="{4518B8FD-C7EE-47E4-AB36-7C69D078BE1E}" type="parTrans" cxnId="{278703DA-07D5-4774-B5ED-849F451BFB5E}">
      <dgm:prSet/>
      <dgm:spPr/>
      <dgm:t>
        <a:bodyPr/>
        <a:lstStyle/>
        <a:p>
          <a:endParaRPr lang="en-US"/>
        </a:p>
      </dgm:t>
    </dgm:pt>
    <dgm:pt modelId="{78A36913-AE7A-4985-A442-1C6EAF75F5CC}" type="sibTrans" cxnId="{278703DA-07D5-4774-B5ED-849F451BFB5E}">
      <dgm:prSet/>
      <dgm:spPr/>
      <dgm:t>
        <a:bodyPr/>
        <a:lstStyle/>
        <a:p>
          <a:endParaRPr lang="en-US"/>
        </a:p>
      </dgm:t>
    </dgm:pt>
    <dgm:pt modelId="{D8AE6198-B264-4047-869B-67C32C458A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b="1" dirty="0"/>
            <a:t>Συντονισμός Δικτύου Κινητών Μονάδων με επισκέψεις σε επιλεγμένες τοποθεσίες σε όλη την Κύπρο για τη συλλογή και μεταφορά επικινδύνων οικιακών αποβλήτων σε </a:t>
          </a:r>
          <a:r>
            <a:rPr lang="el-GR" sz="1500" b="1" dirty="0" err="1"/>
            <a:t>αδειοδοτημένες</a:t>
          </a:r>
          <a:r>
            <a:rPr lang="el-GR" sz="1500" b="1" dirty="0"/>
            <a:t> εγκαταστάσεις για επεξεργασία</a:t>
          </a:r>
          <a:endParaRPr lang="en-US" sz="1500" b="1" dirty="0"/>
        </a:p>
      </dgm:t>
    </dgm:pt>
    <dgm:pt modelId="{2388F49A-0053-4F9D-9C01-46D42FEC404B}" type="parTrans" cxnId="{0800F6D9-E26D-43D9-B19D-7E806B235944}">
      <dgm:prSet/>
      <dgm:spPr/>
      <dgm:t>
        <a:bodyPr/>
        <a:lstStyle/>
        <a:p>
          <a:endParaRPr lang="en-US"/>
        </a:p>
      </dgm:t>
    </dgm:pt>
    <dgm:pt modelId="{A99E1902-7B93-4EBA-8689-DCCD9398277E}" type="sibTrans" cxnId="{0800F6D9-E26D-43D9-B19D-7E806B235944}">
      <dgm:prSet/>
      <dgm:spPr/>
      <dgm:t>
        <a:bodyPr/>
        <a:lstStyle/>
        <a:p>
          <a:endParaRPr lang="en-US"/>
        </a:p>
      </dgm:t>
    </dgm:pt>
    <dgm:pt modelId="{E69F282F-7D6B-4E5C-830A-D2FBC92AD0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Απασχόληση εξειδικευμένου προσωπικού για την ενημέρωση πολιτών και μαθητών σχετικά με την ανάγκη και τα οφέλη της χωριστής συλλογής επικίνδυνων οικιακών αποβλήτων</a:t>
          </a:r>
          <a:endParaRPr lang="en-US" sz="1500" dirty="0"/>
        </a:p>
      </dgm:t>
    </dgm:pt>
    <dgm:pt modelId="{98CB9496-BB89-4894-A243-13FBC806B14B}" type="parTrans" cxnId="{496D2522-5F64-415B-B667-ACD730510EE3}">
      <dgm:prSet/>
      <dgm:spPr/>
      <dgm:t>
        <a:bodyPr/>
        <a:lstStyle/>
        <a:p>
          <a:endParaRPr lang="en-US"/>
        </a:p>
      </dgm:t>
    </dgm:pt>
    <dgm:pt modelId="{93BAF1E6-8A99-4398-BE16-2410A47856E9}" type="sibTrans" cxnId="{496D2522-5F64-415B-B667-ACD730510EE3}">
      <dgm:prSet/>
      <dgm:spPr/>
      <dgm:t>
        <a:bodyPr/>
        <a:lstStyle/>
        <a:p>
          <a:endParaRPr lang="en-US"/>
        </a:p>
      </dgm:t>
    </dgm:pt>
    <dgm:pt modelId="{D6B0E11D-9CD6-4AE8-B486-724EFFDFC0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Ενασχόληση με τις διαδικασίες </a:t>
          </a:r>
          <a:r>
            <a:rPr lang="el-GR" sz="1500" dirty="0" err="1"/>
            <a:t>αδειοδότησης</a:t>
          </a:r>
          <a:r>
            <a:rPr lang="el-GR" sz="1500" dirty="0"/>
            <a:t> και περιβαλλοντικών αδειών</a:t>
          </a:r>
          <a:endParaRPr lang="en-US" sz="1500" dirty="0"/>
        </a:p>
      </dgm:t>
    </dgm:pt>
    <dgm:pt modelId="{CEE95F08-BA56-42BE-846B-6C069380D3C6}" type="parTrans" cxnId="{220D8408-95B8-4C18-8CF9-53CC14D8836E}">
      <dgm:prSet/>
      <dgm:spPr/>
      <dgm:t>
        <a:bodyPr/>
        <a:lstStyle/>
        <a:p>
          <a:endParaRPr lang="en-US"/>
        </a:p>
      </dgm:t>
    </dgm:pt>
    <dgm:pt modelId="{2467F685-DC67-409C-8FE4-251B472F26ED}" type="sibTrans" cxnId="{220D8408-95B8-4C18-8CF9-53CC14D8836E}">
      <dgm:prSet/>
      <dgm:spPr/>
      <dgm:t>
        <a:bodyPr/>
        <a:lstStyle/>
        <a:p>
          <a:endParaRPr lang="en-US"/>
        </a:p>
      </dgm:t>
    </dgm:pt>
    <dgm:pt modelId="{17B70B7C-8472-4F54-95D2-520B01522465}" type="pres">
      <dgm:prSet presAssocID="{E6D910C4-D403-4072-9D05-E6064A31EAB0}" presName="root" presStyleCnt="0">
        <dgm:presLayoutVars>
          <dgm:dir/>
          <dgm:resizeHandles val="exact"/>
        </dgm:presLayoutVars>
      </dgm:prSet>
      <dgm:spPr/>
    </dgm:pt>
    <dgm:pt modelId="{88B896DD-A426-40FC-9B21-330C23B2BBC5}" type="pres">
      <dgm:prSet presAssocID="{6EFC7E75-1DF9-4C56-AEF7-D834F1D95D6E}" presName="compNode" presStyleCnt="0"/>
      <dgm:spPr/>
    </dgm:pt>
    <dgm:pt modelId="{8B21064F-A831-4ECC-86EE-BCA8B7C29305}" type="pres">
      <dgm:prSet presAssocID="{6EFC7E75-1DF9-4C56-AEF7-D834F1D95D6E}" presName="iconRect" presStyleLbl="node1" presStyleIdx="0" presStyleCnt="6" custLinFactY="-56573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8446A43-BE0D-415D-B212-5BE1FA84131F}" type="pres">
      <dgm:prSet presAssocID="{6EFC7E75-1DF9-4C56-AEF7-D834F1D95D6E}" presName="spaceRect" presStyleCnt="0"/>
      <dgm:spPr/>
    </dgm:pt>
    <dgm:pt modelId="{1A121229-7FEF-40EE-824E-97CCD75E6C46}" type="pres">
      <dgm:prSet presAssocID="{6EFC7E75-1DF9-4C56-AEF7-D834F1D95D6E}" presName="textRect" presStyleLbl="revTx" presStyleIdx="0" presStyleCnt="6" custScaleY="99622" custLinFactNeighborX="-159" custLinFactNeighborY="-15610">
        <dgm:presLayoutVars>
          <dgm:chMax val="1"/>
          <dgm:chPref val="1"/>
        </dgm:presLayoutVars>
      </dgm:prSet>
      <dgm:spPr/>
    </dgm:pt>
    <dgm:pt modelId="{96B2E5D2-1601-4039-8BDA-AE375FF310A3}" type="pres">
      <dgm:prSet presAssocID="{B4D580B0-E1AC-49FB-8936-0AB244B24836}" presName="sibTrans" presStyleCnt="0"/>
      <dgm:spPr/>
    </dgm:pt>
    <dgm:pt modelId="{6E80501F-041E-4740-8A3F-DB1DEC220ECF}" type="pres">
      <dgm:prSet presAssocID="{092BCDB5-6A7D-44AA-ACC2-3CFFB535E4FA}" presName="compNode" presStyleCnt="0"/>
      <dgm:spPr/>
    </dgm:pt>
    <dgm:pt modelId="{6151B1E7-5CDC-4BE5-B720-C35FBAA9335B}" type="pres">
      <dgm:prSet presAssocID="{092BCDB5-6A7D-44AA-ACC2-3CFFB535E4FA}" presName="iconRect" presStyleLbl="node1" presStyleIdx="1" presStyleCnt="6" custLinFactY="-56573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5D7851A-D594-483D-99B7-818B914C9789}" type="pres">
      <dgm:prSet presAssocID="{092BCDB5-6A7D-44AA-ACC2-3CFFB535E4FA}" presName="spaceRect" presStyleCnt="0"/>
      <dgm:spPr/>
    </dgm:pt>
    <dgm:pt modelId="{AFD690C2-60A0-4FCA-A61E-194EF0BFB81F}" type="pres">
      <dgm:prSet presAssocID="{092BCDB5-6A7D-44AA-ACC2-3CFFB535E4FA}" presName="textRect" presStyleLbl="revTx" presStyleIdx="1" presStyleCnt="6" custLinFactNeighborX="-597" custLinFactNeighborY="-15326">
        <dgm:presLayoutVars>
          <dgm:chMax val="1"/>
          <dgm:chPref val="1"/>
        </dgm:presLayoutVars>
      </dgm:prSet>
      <dgm:spPr/>
    </dgm:pt>
    <dgm:pt modelId="{2701ED8B-EB20-46C7-B42E-334D6C130E6E}" type="pres">
      <dgm:prSet presAssocID="{F6934106-92DA-4E6D-A908-45B29CA3F11C}" presName="sibTrans" presStyleCnt="0"/>
      <dgm:spPr/>
    </dgm:pt>
    <dgm:pt modelId="{A64904D6-1A02-4B77-969E-096B24771FD6}" type="pres">
      <dgm:prSet presAssocID="{34C6C7CD-08BA-44F6-B46B-F01EDD3F548F}" presName="compNode" presStyleCnt="0"/>
      <dgm:spPr/>
    </dgm:pt>
    <dgm:pt modelId="{E0D626A1-E945-4DEB-997D-F19776A8BD2C}" type="pres">
      <dgm:prSet presAssocID="{34C6C7CD-08BA-44F6-B46B-F01EDD3F548F}" presName="iconRect" presStyleLbl="node1" presStyleIdx="2" presStyleCnt="6" custLinFactY="-56573" custLinFactNeighborY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1CD7E3-5A61-4042-B1A5-6C9B532BA926}" type="pres">
      <dgm:prSet presAssocID="{34C6C7CD-08BA-44F6-B46B-F01EDD3F548F}" presName="spaceRect" presStyleCnt="0"/>
      <dgm:spPr/>
    </dgm:pt>
    <dgm:pt modelId="{0C774053-2924-42B0-A885-D3C67F0896B0}" type="pres">
      <dgm:prSet presAssocID="{34C6C7CD-08BA-44F6-B46B-F01EDD3F548F}" presName="textRect" presStyleLbl="revTx" presStyleIdx="2" presStyleCnt="6" custLinFactNeighborX="-131" custLinFactNeighborY="-15326">
        <dgm:presLayoutVars>
          <dgm:chMax val="1"/>
          <dgm:chPref val="1"/>
        </dgm:presLayoutVars>
      </dgm:prSet>
      <dgm:spPr/>
    </dgm:pt>
    <dgm:pt modelId="{C0846402-E890-4DF3-8CD3-81763F3FDD00}" type="pres">
      <dgm:prSet presAssocID="{78A36913-AE7A-4985-A442-1C6EAF75F5CC}" presName="sibTrans" presStyleCnt="0"/>
      <dgm:spPr/>
    </dgm:pt>
    <dgm:pt modelId="{A7A133E3-BE9F-4472-9341-A07E9EAAEAD8}" type="pres">
      <dgm:prSet presAssocID="{D8AE6198-B264-4047-869B-67C32C458AAC}" presName="compNode" presStyleCnt="0"/>
      <dgm:spPr/>
    </dgm:pt>
    <dgm:pt modelId="{4F30D30A-895B-40D7-B3AF-28539AD53F53}" type="pres">
      <dgm:prSet presAssocID="{D8AE6198-B264-4047-869B-67C32C458AAC}" presName="iconRect" presStyleLbl="node1" presStyleIdx="3" presStyleCnt="6" custLinFactY="-89434" custLinFactNeighborY="-1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DC5AE354-F78A-4571-B14E-5FCB4444062F}" type="pres">
      <dgm:prSet presAssocID="{D8AE6198-B264-4047-869B-67C32C458AAC}" presName="spaceRect" presStyleCnt="0"/>
      <dgm:spPr/>
    </dgm:pt>
    <dgm:pt modelId="{293E34F1-4445-43C7-BB9E-D1DD0BCC45CE}" type="pres">
      <dgm:prSet presAssocID="{D8AE6198-B264-4047-869B-67C32C458AAC}" presName="textRect" presStyleLbl="revTx" presStyleIdx="3" presStyleCnt="6" custScaleX="116893" custLinFactNeighborX="4961" custLinFactNeighborY="-79775">
        <dgm:presLayoutVars>
          <dgm:chMax val="1"/>
          <dgm:chPref val="1"/>
        </dgm:presLayoutVars>
      </dgm:prSet>
      <dgm:spPr/>
    </dgm:pt>
    <dgm:pt modelId="{C98BF154-8A23-4A38-9B93-65E46EF03E77}" type="pres">
      <dgm:prSet presAssocID="{A99E1902-7B93-4EBA-8689-DCCD9398277E}" presName="sibTrans" presStyleCnt="0"/>
      <dgm:spPr/>
    </dgm:pt>
    <dgm:pt modelId="{45FE0DDA-E768-4FE9-883F-AA0E2085A835}" type="pres">
      <dgm:prSet presAssocID="{E69F282F-7D6B-4E5C-830A-D2FBC92AD0C7}" presName="compNode" presStyleCnt="0"/>
      <dgm:spPr/>
    </dgm:pt>
    <dgm:pt modelId="{E0C9DE69-18DB-4D23-883B-BF44DA88BCBC}" type="pres">
      <dgm:prSet presAssocID="{E69F282F-7D6B-4E5C-830A-D2FBC92AD0C7}" presName="iconRect" presStyleLbl="node1" presStyleIdx="4" presStyleCnt="6" custLinFactY="-89434" custLinFactNeighborY="-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5554B7AC-3935-4EBE-9CE8-05493679950A}" type="pres">
      <dgm:prSet presAssocID="{E69F282F-7D6B-4E5C-830A-D2FBC92AD0C7}" presName="spaceRect" presStyleCnt="0"/>
      <dgm:spPr/>
    </dgm:pt>
    <dgm:pt modelId="{FC5F05F2-BAFD-43CD-95B4-9E0CA41E3C88}" type="pres">
      <dgm:prSet presAssocID="{E69F282F-7D6B-4E5C-830A-D2FBC92AD0C7}" presName="textRect" presStyleLbl="revTx" presStyleIdx="4" presStyleCnt="6" custLinFactNeighborY="-80026">
        <dgm:presLayoutVars>
          <dgm:chMax val="1"/>
          <dgm:chPref val="1"/>
        </dgm:presLayoutVars>
      </dgm:prSet>
      <dgm:spPr/>
    </dgm:pt>
    <dgm:pt modelId="{CB14FE96-C094-4359-81D1-2357A5500B30}" type="pres">
      <dgm:prSet presAssocID="{93BAF1E6-8A99-4398-BE16-2410A47856E9}" presName="sibTrans" presStyleCnt="0"/>
      <dgm:spPr/>
    </dgm:pt>
    <dgm:pt modelId="{8AEA10E8-8342-4C9E-AD4E-82F3669B485E}" type="pres">
      <dgm:prSet presAssocID="{D6B0E11D-9CD6-4AE8-B486-724EFFDFC0C2}" presName="compNode" presStyleCnt="0"/>
      <dgm:spPr/>
    </dgm:pt>
    <dgm:pt modelId="{15CBB5EA-C104-4D22-9BBA-26576CC80769}" type="pres">
      <dgm:prSet presAssocID="{D6B0E11D-9CD6-4AE8-B486-724EFFDFC0C2}" presName="iconRect" presStyleLbl="node1" presStyleIdx="5" presStyleCnt="6" custLinFactY="-89434" custLinFactNeighborY="-10000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91DB1F7-8AC3-46F1-B1EE-8625AC67E2BE}" type="pres">
      <dgm:prSet presAssocID="{D6B0E11D-9CD6-4AE8-B486-724EFFDFC0C2}" presName="spaceRect" presStyleCnt="0"/>
      <dgm:spPr/>
    </dgm:pt>
    <dgm:pt modelId="{E22BE174-CCF2-48DA-A621-7F6E58E87389}" type="pres">
      <dgm:prSet presAssocID="{D6B0E11D-9CD6-4AE8-B486-724EFFDFC0C2}" presName="textRect" presStyleLbl="revTx" presStyleIdx="5" presStyleCnt="6" custScaleX="108404" custLinFactNeighborY="-80026">
        <dgm:presLayoutVars>
          <dgm:chMax val="1"/>
          <dgm:chPref val="1"/>
        </dgm:presLayoutVars>
      </dgm:prSet>
      <dgm:spPr/>
    </dgm:pt>
  </dgm:ptLst>
  <dgm:cxnLst>
    <dgm:cxn modelId="{C8EAF507-988E-4355-8C63-DE701C4D62B7}" srcId="{E6D910C4-D403-4072-9D05-E6064A31EAB0}" destId="{6EFC7E75-1DF9-4C56-AEF7-D834F1D95D6E}" srcOrd="0" destOrd="0" parTransId="{EB570ADA-03C3-4D28-A563-750F04630563}" sibTransId="{B4D580B0-E1AC-49FB-8936-0AB244B24836}"/>
    <dgm:cxn modelId="{220D8408-95B8-4C18-8CF9-53CC14D8836E}" srcId="{E6D910C4-D403-4072-9D05-E6064A31EAB0}" destId="{D6B0E11D-9CD6-4AE8-B486-724EFFDFC0C2}" srcOrd="5" destOrd="0" parTransId="{CEE95F08-BA56-42BE-846B-6C069380D3C6}" sibTransId="{2467F685-DC67-409C-8FE4-251B472F26ED}"/>
    <dgm:cxn modelId="{8D59D410-06A2-4A38-931A-C02967857DE5}" type="presOf" srcId="{092BCDB5-6A7D-44AA-ACC2-3CFFB535E4FA}" destId="{AFD690C2-60A0-4FCA-A61E-194EF0BFB81F}" srcOrd="0" destOrd="0" presId="urn:microsoft.com/office/officeart/2018/2/layout/IconLabelList"/>
    <dgm:cxn modelId="{59CB9021-D18B-4BAE-9B3A-338D9C07D5CD}" type="presOf" srcId="{E6D910C4-D403-4072-9D05-E6064A31EAB0}" destId="{17B70B7C-8472-4F54-95D2-520B01522465}" srcOrd="0" destOrd="0" presId="urn:microsoft.com/office/officeart/2018/2/layout/IconLabelList"/>
    <dgm:cxn modelId="{496D2522-5F64-415B-B667-ACD730510EE3}" srcId="{E6D910C4-D403-4072-9D05-E6064A31EAB0}" destId="{E69F282F-7D6B-4E5C-830A-D2FBC92AD0C7}" srcOrd="4" destOrd="0" parTransId="{98CB9496-BB89-4894-A243-13FBC806B14B}" sibTransId="{93BAF1E6-8A99-4398-BE16-2410A47856E9}"/>
    <dgm:cxn modelId="{8002E933-8503-4CFF-A393-AC172E18C0DA}" type="presOf" srcId="{D8AE6198-B264-4047-869B-67C32C458AAC}" destId="{293E34F1-4445-43C7-BB9E-D1DD0BCC45CE}" srcOrd="0" destOrd="0" presId="urn:microsoft.com/office/officeart/2018/2/layout/IconLabelList"/>
    <dgm:cxn modelId="{736CDB3B-E811-45DE-B97A-234889FDED4D}" type="presOf" srcId="{6EFC7E75-1DF9-4C56-AEF7-D834F1D95D6E}" destId="{1A121229-7FEF-40EE-824E-97CCD75E6C46}" srcOrd="0" destOrd="0" presId="urn:microsoft.com/office/officeart/2018/2/layout/IconLabelList"/>
    <dgm:cxn modelId="{01928F78-B7CF-4039-9687-8EC2B0D9B1C6}" type="presOf" srcId="{E69F282F-7D6B-4E5C-830A-D2FBC92AD0C7}" destId="{FC5F05F2-BAFD-43CD-95B4-9E0CA41E3C88}" srcOrd="0" destOrd="0" presId="urn:microsoft.com/office/officeart/2018/2/layout/IconLabelList"/>
    <dgm:cxn modelId="{46B324B0-F1F7-4B93-BE2D-46573FF89FB4}" srcId="{E6D910C4-D403-4072-9D05-E6064A31EAB0}" destId="{092BCDB5-6A7D-44AA-ACC2-3CFFB535E4FA}" srcOrd="1" destOrd="0" parTransId="{4EB51310-842B-4E69-B1BE-C1B354451C9F}" sibTransId="{F6934106-92DA-4E6D-A908-45B29CA3F11C}"/>
    <dgm:cxn modelId="{7412AED6-1147-4FC6-8318-0ADAAC9D106F}" type="presOf" srcId="{34C6C7CD-08BA-44F6-B46B-F01EDD3F548F}" destId="{0C774053-2924-42B0-A885-D3C67F0896B0}" srcOrd="0" destOrd="0" presId="urn:microsoft.com/office/officeart/2018/2/layout/IconLabelList"/>
    <dgm:cxn modelId="{233BDFD6-35D6-4862-AF72-6AE1E85EDF41}" type="presOf" srcId="{D6B0E11D-9CD6-4AE8-B486-724EFFDFC0C2}" destId="{E22BE174-CCF2-48DA-A621-7F6E58E87389}" srcOrd="0" destOrd="0" presId="urn:microsoft.com/office/officeart/2018/2/layout/IconLabelList"/>
    <dgm:cxn modelId="{0800F6D9-E26D-43D9-B19D-7E806B235944}" srcId="{E6D910C4-D403-4072-9D05-E6064A31EAB0}" destId="{D8AE6198-B264-4047-869B-67C32C458AAC}" srcOrd="3" destOrd="0" parTransId="{2388F49A-0053-4F9D-9C01-46D42FEC404B}" sibTransId="{A99E1902-7B93-4EBA-8689-DCCD9398277E}"/>
    <dgm:cxn modelId="{278703DA-07D5-4774-B5ED-849F451BFB5E}" srcId="{E6D910C4-D403-4072-9D05-E6064A31EAB0}" destId="{34C6C7CD-08BA-44F6-B46B-F01EDD3F548F}" srcOrd="2" destOrd="0" parTransId="{4518B8FD-C7EE-47E4-AB36-7C69D078BE1E}" sibTransId="{78A36913-AE7A-4985-A442-1C6EAF75F5CC}"/>
    <dgm:cxn modelId="{DE81F1C2-1C22-4E48-BD68-C89314234B97}" type="presParOf" srcId="{17B70B7C-8472-4F54-95D2-520B01522465}" destId="{88B896DD-A426-40FC-9B21-330C23B2BBC5}" srcOrd="0" destOrd="0" presId="urn:microsoft.com/office/officeart/2018/2/layout/IconLabelList"/>
    <dgm:cxn modelId="{56A92828-061F-424C-BFE2-F42A083ED854}" type="presParOf" srcId="{88B896DD-A426-40FC-9B21-330C23B2BBC5}" destId="{8B21064F-A831-4ECC-86EE-BCA8B7C29305}" srcOrd="0" destOrd="0" presId="urn:microsoft.com/office/officeart/2018/2/layout/IconLabelList"/>
    <dgm:cxn modelId="{6108BAE2-179E-4548-AE90-3FA647ADFEFA}" type="presParOf" srcId="{88B896DD-A426-40FC-9B21-330C23B2BBC5}" destId="{28446A43-BE0D-415D-B212-5BE1FA84131F}" srcOrd="1" destOrd="0" presId="urn:microsoft.com/office/officeart/2018/2/layout/IconLabelList"/>
    <dgm:cxn modelId="{5DD1364D-4BDD-40EE-A047-0B0B022AEE80}" type="presParOf" srcId="{88B896DD-A426-40FC-9B21-330C23B2BBC5}" destId="{1A121229-7FEF-40EE-824E-97CCD75E6C46}" srcOrd="2" destOrd="0" presId="urn:microsoft.com/office/officeart/2018/2/layout/IconLabelList"/>
    <dgm:cxn modelId="{4F22BD0D-9EB7-4433-A2A6-BA2DF96F24EE}" type="presParOf" srcId="{17B70B7C-8472-4F54-95D2-520B01522465}" destId="{96B2E5D2-1601-4039-8BDA-AE375FF310A3}" srcOrd="1" destOrd="0" presId="urn:microsoft.com/office/officeart/2018/2/layout/IconLabelList"/>
    <dgm:cxn modelId="{E18FB022-D248-4CA6-B5E9-95F62CC4042E}" type="presParOf" srcId="{17B70B7C-8472-4F54-95D2-520B01522465}" destId="{6E80501F-041E-4740-8A3F-DB1DEC220ECF}" srcOrd="2" destOrd="0" presId="urn:microsoft.com/office/officeart/2018/2/layout/IconLabelList"/>
    <dgm:cxn modelId="{2D93F061-33F5-4AEC-805E-0BCDA931FBDF}" type="presParOf" srcId="{6E80501F-041E-4740-8A3F-DB1DEC220ECF}" destId="{6151B1E7-5CDC-4BE5-B720-C35FBAA9335B}" srcOrd="0" destOrd="0" presId="urn:microsoft.com/office/officeart/2018/2/layout/IconLabelList"/>
    <dgm:cxn modelId="{56E89E9A-6561-4073-AA81-33EE1ED954AF}" type="presParOf" srcId="{6E80501F-041E-4740-8A3F-DB1DEC220ECF}" destId="{C5D7851A-D594-483D-99B7-818B914C9789}" srcOrd="1" destOrd="0" presId="urn:microsoft.com/office/officeart/2018/2/layout/IconLabelList"/>
    <dgm:cxn modelId="{35B8421F-639C-4BA4-8762-232D7F0F5694}" type="presParOf" srcId="{6E80501F-041E-4740-8A3F-DB1DEC220ECF}" destId="{AFD690C2-60A0-4FCA-A61E-194EF0BFB81F}" srcOrd="2" destOrd="0" presId="urn:microsoft.com/office/officeart/2018/2/layout/IconLabelList"/>
    <dgm:cxn modelId="{E7B42789-242E-4C3A-8B99-BF9F73F74A72}" type="presParOf" srcId="{17B70B7C-8472-4F54-95D2-520B01522465}" destId="{2701ED8B-EB20-46C7-B42E-334D6C130E6E}" srcOrd="3" destOrd="0" presId="urn:microsoft.com/office/officeart/2018/2/layout/IconLabelList"/>
    <dgm:cxn modelId="{3C3ADC9A-F2FF-4D15-859F-0F60F45F163E}" type="presParOf" srcId="{17B70B7C-8472-4F54-95D2-520B01522465}" destId="{A64904D6-1A02-4B77-969E-096B24771FD6}" srcOrd="4" destOrd="0" presId="urn:microsoft.com/office/officeart/2018/2/layout/IconLabelList"/>
    <dgm:cxn modelId="{37046C4A-1699-49AE-8A9C-497D879F1BC4}" type="presParOf" srcId="{A64904D6-1A02-4B77-969E-096B24771FD6}" destId="{E0D626A1-E945-4DEB-997D-F19776A8BD2C}" srcOrd="0" destOrd="0" presId="urn:microsoft.com/office/officeart/2018/2/layout/IconLabelList"/>
    <dgm:cxn modelId="{180AB1D9-20CE-4C3A-B2A1-87E4611C4862}" type="presParOf" srcId="{A64904D6-1A02-4B77-969E-096B24771FD6}" destId="{C31CD7E3-5A61-4042-B1A5-6C9B532BA926}" srcOrd="1" destOrd="0" presId="urn:microsoft.com/office/officeart/2018/2/layout/IconLabelList"/>
    <dgm:cxn modelId="{9E13BA96-CA3D-4FF9-9AC2-9F54848843EB}" type="presParOf" srcId="{A64904D6-1A02-4B77-969E-096B24771FD6}" destId="{0C774053-2924-42B0-A885-D3C67F0896B0}" srcOrd="2" destOrd="0" presId="urn:microsoft.com/office/officeart/2018/2/layout/IconLabelList"/>
    <dgm:cxn modelId="{5BD365DC-D0D9-4C75-BDAE-A565F554D400}" type="presParOf" srcId="{17B70B7C-8472-4F54-95D2-520B01522465}" destId="{C0846402-E890-4DF3-8CD3-81763F3FDD00}" srcOrd="5" destOrd="0" presId="urn:microsoft.com/office/officeart/2018/2/layout/IconLabelList"/>
    <dgm:cxn modelId="{D17EA21F-ED1A-4F84-A608-CBCBB9ECBAC4}" type="presParOf" srcId="{17B70B7C-8472-4F54-95D2-520B01522465}" destId="{A7A133E3-BE9F-4472-9341-A07E9EAAEAD8}" srcOrd="6" destOrd="0" presId="urn:microsoft.com/office/officeart/2018/2/layout/IconLabelList"/>
    <dgm:cxn modelId="{CD00CAAF-CDEB-4905-8DFA-F5899234B2CA}" type="presParOf" srcId="{A7A133E3-BE9F-4472-9341-A07E9EAAEAD8}" destId="{4F30D30A-895B-40D7-B3AF-28539AD53F53}" srcOrd="0" destOrd="0" presId="urn:microsoft.com/office/officeart/2018/2/layout/IconLabelList"/>
    <dgm:cxn modelId="{258EB2BE-695A-4318-9E66-D18660C770BD}" type="presParOf" srcId="{A7A133E3-BE9F-4472-9341-A07E9EAAEAD8}" destId="{DC5AE354-F78A-4571-B14E-5FCB4444062F}" srcOrd="1" destOrd="0" presId="urn:microsoft.com/office/officeart/2018/2/layout/IconLabelList"/>
    <dgm:cxn modelId="{9B561CF6-2B63-43B0-9A58-EA0B9A57DA43}" type="presParOf" srcId="{A7A133E3-BE9F-4472-9341-A07E9EAAEAD8}" destId="{293E34F1-4445-43C7-BB9E-D1DD0BCC45CE}" srcOrd="2" destOrd="0" presId="urn:microsoft.com/office/officeart/2018/2/layout/IconLabelList"/>
    <dgm:cxn modelId="{681D709F-517C-4215-8C32-BB2B6D694FCD}" type="presParOf" srcId="{17B70B7C-8472-4F54-95D2-520B01522465}" destId="{C98BF154-8A23-4A38-9B93-65E46EF03E77}" srcOrd="7" destOrd="0" presId="urn:microsoft.com/office/officeart/2018/2/layout/IconLabelList"/>
    <dgm:cxn modelId="{9348C054-1C63-4066-9A3C-2FAC9E9B69DB}" type="presParOf" srcId="{17B70B7C-8472-4F54-95D2-520B01522465}" destId="{45FE0DDA-E768-4FE9-883F-AA0E2085A835}" srcOrd="8" destOrd="0" presId="urn:microsoft.com/office/officeart/2018/2/layout/IconLabelList"/>
    <dgm:cxn modelId="{7DA311E3-77B5-4122-8E3A-EE50C4326E8E}" type="presParOf" srcId="{45FE0DDA-E768-4FE9-883F-AA0E2085A835}" destId="{E0C9DE69-18DB-4D23-883B-BF44DA88BCBC}" srcOrd="0" destOrd="0" presId="urn:microsoft.com/office/officeart/2018/2/layout/IconLabelList"/>
    <dgm:cxn modelId="{C1E17045-AE59-4157-84D9-59937DC4B8C9}" type="presParOf" srcId="{45FE0DDA-E768-4FE9-883F-AA0E2085A835}" destId="{5554B7AC-3935-4EBE-9CE8-05493679950A}" srcOrd="1" destOrd="0" presId="urn:microsoft.com/office/officeart/2018/2/layout/IconLabelList"/>
    <dgm:cxn modelId="{B65366AF-0311-4F5C-A429-AF905E274DCF}" type="presParOf" srcId="{45FE0DDA-E768-4FE9-883F-AA0E2085A835}" destId="{FC5F05F2-BAFD-43CD-95B4-9E0CA41E3C88}" srcOrd="2" destOrd="0" presId="urn:microsoft.com/office/officeart/2018/2/layout/IconLabelList"/>
    <dgm:cxn modelId="{5834DAD7-1EC5-4D84-9955-B917A1400686}" type="presParOf" srcId="{17B70B7C-8472-4F54-95D2-520B01522465}" destId="{CB14FE96-C094-4359-81D1-2357A5500B30}" srcOrd="9" destOrd="0" presId="urn:microsoft.com/office/officeart/2018/2/layout/IconLabelList"/>
    <dgm:cxn modelId="{735F18DC-7757-4F68-AAEA-E9F45AC57FD2}" type="presParOf" srcId="{17B70B7C-8472-4F54-95D2-520B01522465}" destId="{8AEA10E8-8342-4C9E-AD4E-82F3669B485E}" srcOrd="10" destOrd="0" presId="urn:microsoft.com/office/officeart/2018/2/layout/IconLabelList"/>
    <dgm:cxn modelId="{025330A2-9D4A-4809-9BBD-280F3127CA18}" type="presParOf" srcId="{8AEA10E8-8342-4C9E-AD4E-82F3669B485E}" destId="{15CBB5EA-C104-4D22-9BBA-26576CC80769}" srcOrd="0" destOrd="0" presId="urn:microsoft.com/office/officeart/2018/2/layout/IconLabelList"/>
    <dgm:cxn modelId="{7C56951E-B0F2-4B72-BDED-55DD21545B81}" type="presParOf" srcId="{8AEA10E8-8342-4C9E-AD4E-82F3669B485E}" destId="{D91DB1F7-8AC3-46F1-B1EE-8625AC67E2BE}" srcOrd="1" destOrd="0" presId="urn:microsoft.com/office/officeart/2018/2/layout/IconLabelList"/>
    <dgm:cxn modelId="{D7E31C75-DF48-4F52-A44D-A5A90CADDCED}" type="presParOf" srcId="{8AEA10E8-8342-4C9E-AD4E-82F3669B485E}" destId="{E22BE174-CCF2-48DA-A621-7F6E58E8738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2EBFA4-C8DC-47F0-8E87-0CEF18087C4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787C4050-CD40-46C5-8ABD-2955AF7846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Κόστος</a:t>
          </a:r>
          <a:r>
            <a:rPr lang="en-US" sz="1500" dirty="0"/>
            <a:t> €74.970 </a:t>
          </a:r>
        </a:p>
        <a:p>
          <a:pPr>
            <a:lnSpc>
              <a:spcPct val="100000"/>
            </a:lnSpc>
          </a:pPr>
          <a:r>
            <a:rPr lang="el-GR" sz="1500" dirty="0"/>
            <a:t>Διάρκεια </a:t>
          </a:r>
          <a:r>
            <a:rPr lang="en-US" sz="1500" dirty="0"/>
            <a:t>30</a:t>
          </a:r>
          <a:r>
            <a:rPr lang="el-GR" sz="1500" dirty="0"/>
            <a:t>+</a:t>
          </a:r>
          <a:r>
            <a:rPr lang="en-US" sz="1500" dirty="0"/>
            <a:t> </a:t>
          </a:r>
          <a:r>
            <a:rPr lang="el-GR" sz="1500" dirty="0"/>
            <a:t>μήνες</a:t>
          </a:r>
          <a:endParaRPr lang="en-US" sz="1500" dirty="0"/>
        </a:p>
      </dgm:t>
    </dgm:pt>
    <dgm:pt modelId="{C32E0E55-F604-4B7D-8360-F9CD1FB7B945}" type="parTrans" cxnId="{89C00159-F0D2-4E83-A0DB-6B6E35F75E31}">
      <dgm:prSet/>
      <dgm:spPr/>
      <dgm:t>
        <a:bodyPr/>
        <a:lstStyle/>
        <a:p>
          <a:endParaRPr lang="en-US"/>
        </a:p>
      </dgm:t>
    </dgm:pt>
    <dgm:pt modelId="{A8C4F2A0-708E-4CF8-B075-9DF89B0A98EB}" type="sibTrans" cxnId="{89C00159-F0D2-4E83-A0DB-6B6E35F75E31}">
      <dgm:prSet/>
      <dgm:spPr/>
      <dgm:t>
        <a:bodyPr/>
        <a:lstStyle/>
        <a:p>
          <a:endParaRPr lang="en-US"/>
        </a:p>
      </dgm:t>
    </dgm:pt>
    <dgm:pt modelId="{642CE5B8-BDBF-40DE-8034-C16004920A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3 δραστηριότητες ενημέρωσης (εναρκτήρια, ενδιάμεση και τελική)</a:t>
          </a:r>
          <a:endParaRPr lang="en-US" sz="1500" dirty="0"/>
        </a:p>
      </dgm:t>
    </dgm:pt>
    <dgm:pt modelId="{B5D4BA9B-C14D-41B4-8B51-444A05F3FB79}" type="parTrans" cxnId="{E01576D6-9A8E-4155-8688-C81B5444760A}">
      <dgm:prSet/>
      <dgm:spPr/>
      <dgm:t>
        <a:bodyPr/>
        <a:lstStyle/>
        <a:p>
          <a:endParaRPr lang="en-US"/>
        </a:p>
      </dgm:t>
    </dgm:pt>
    <dgm:pt modelId="{0D61C9E8-297A-44FE-85DF-1423414E187D}" type="sibTrans" cxnId="{E01576D6-9A8E-4155-8688-C81B5444760A}">
      <dgm:prSet/>
      <dgm:spPr/>
      <dgm:t>
        <a:bodyPr/>
        <a:lstStyle/>
        <a:p>
          <a:endParaRPr lang="en-US"/>
        </a:p>
      </dgm:t>
    </dgm:pt>
    <dgm:pt modelId="{1D2BE068-D82B-4AE2-A4D1-718D66A8BC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500" dirty="0"/>
            <a:t>I</a:t>
          </a:r>
          <a:r>
            <a:rPr lang="el-GR" sz="1500" dirty="0" err="1"/>
            <a:t>στότοπος</a:t>
          </a:r>
          <a:r>
            <a:rPr lang="el-GR" sz="1500" dirty="0"/>
            <a:t>, </a:t>
          </a:r>
          <a:r>
            <a:rPr lang="fr-FR" sz="1500" dirty="0"/>
            <a:t>F</a:t>
          </a:r>
          <a:r>
            <a:rPr lang="en-GB" sz="1500" dirty="0" err="1"/>
            <a:t>acebook</a:t>
          </a:r>
          <a:r>
            <a:rPr lang="el-GR" sz="1500" dirty="0"/>
            <a:t>, </a:t>
          </a:r>
          <a:r>
            <a:rPr lang="en-GB" sz="1500" dirty="0"/>
            <a:t>Instagram</a:t>
          </a:r>
          <a:r>
            <a:rPr lang="el-GR" sz="1500" dirty="0"/>
            <a:t> &amp; </a:t>
          </a:r>
          <a:r>
            <a:rPr lang="fr-FR" sz="1500" dirty="0" err="1"/>
            <a:t>Youtube</a:t>
          </a:r>
          <a:r>
            <a:rPr lang="fr-FR" sz="1500" dirty="0"/>
            <a:t> </a:t>
          </a:r>
          <a:r>
            <a:rPr lang="el-GR" sz="1500" dirty="0"/>
            <a:t>με πληροφορίες για το Έργο και τον μηχανισμό ΕΟΧ / Νορβηγίας</a:t>
          </a:r>
          <a:r>
            <a:rPr lang="en-US" sz="1500" dirty="0"/>
            <a:t>: </a:t>
          </a:r>
          <a:r>
            <a:rPr lang="en-US" sz="1500" dirty="0">
              <a:hlinkClick xmlns:r="http://schemas.openxmlformats.org/officeDocument/2006/relationships" r:id="rId1"/>
            </a:rPr>
            <a:t>www.epikindynaapovlita.com</a:t>
          </a:r>
          <a:r>
            <a:rPr lang="en-US" sz="1500" dirty="0"/>
            <a:t> </a:t>
          </a:r>
        </a:p>
      </dgm:t>
    </dgm:pt>
    <dgm:pt modelId="{E5F91C32-BDD8-4CF1-8890-65B778C0335C}" type="parTrans" cxnId="{6DB7449E-913D-47DC-A268-185024E1C4ED}">
      <dgm:prSet/>
      <dgm:spPr/>
      <dgm:t>
        <a:bodyPr/>
        <a:lstStyle/>
        <a:p>
          <a:endParaRPr lang="en-US"/>
        </a:p>
      </dgm:t>
    </dgm:pt>
    <dgm:pt modelId="{FFB6FDD5-38B9-47E0-B849-3CE24B8146FB}" type="sibTrans" cxnId="{6DB7449E-913D-47DC-A268-185024E1C4ED}">
      <dgm:prSet/>
      <dgm:spPr/>
      <dgm:t>
        <a:bodyPr/>
        <a:lstStyle/>
        <a:p>
          <a:endParaRPr lang="en-US"/>
        </a:p>
      </dgm:t>
    </dgm:pt>
    <dgm:pt modelId="{DAFB5F4A-69F8-45F9-89B6-0D0896D0F9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Πληροφορίες για τις διοικητικές υπηρεσίες που είναι αρμόδιες για την υλοποίηση των επικοινωνιακών μέτρων</a:t>
          </a:r>
          <a:endParaRPr lang="en-US" sz="1500" dirty="0"/>
        </a:p>
      </dgm:t>
    </dgm:pt>
    <dgm:pt modelId="{D9B5B5AD-CB27-400A-A3DB-12CC5E596296}" type="parTrans" cxnId="{D75A2B48-B901-4138-85B8-9F680C1D1319}">
      <dgm:prSet/>
      <dgm:spPr/>
      <dgm:t>
        <a:bodyPr/>
        <a:lstStyle/>
        <a:p>
          <a:endParaRPr lang="en-US"/>
        </a:p>
      </dgm:t>
    </dgm:pt>
    <dgm:pt modelId="{609945DF-A19E-485D-8DDE-6728815A5B77}" type="sibTrans" cxnId="{D75A2B48-B901-4138-85B8-9F680C1D1319}">
      <dgm:prSet/>
      <dgm:spPr/>
      <dgm:t>
        <a:bodyPr/>
        <a:lstStyle/>
        <a:p>
          <a:endParaRPr lang="en-US"/>
        </a:p>
      </dgm:t>
    </dgm:pt>
    <dgm:pt modelId="{172E7BB9-1C78-449E-B909-90EB4AFB00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l-GR" sz="1500" dirty="0"/>
            <a:t>Δείκτες αξιολόγησης των μέτρων επικοινωνίας σε σχέση με την </a:t>
          </a:r>
          <a:r>
            <a:rPr lang="el-GR" sz="1500" dirty="0" err="1"/>
            <a:t>αναγνωρισιμότητα</a:t>
          </a:r>
          <a:r>
            <a:rPr lang="el-GR" sz="1500" dirty="0"/>
            <a:t> και ευαισθητοποίηση του Έργου</a:t>
          </a:r>
          <a:endParaRPr lang="en-US" sz="1500" dirty="0"/>
        </a:p>
      </dgm:t>
    </dgm:pt>
    <dgm:pt modelId="{D177B43F-8CE1-4813-87A1-B4FF306E0076}" type="parTrans" cxnId="{B6B9399F-1BCE-4BDA-805A-476D4B2A22CD}">
      <dgm:prSet/>
      <dgm:spPr/>
      <dgm:t>
        <a:bodyPr/>
        <a:lstStyle/>
        <a:p>
          <a:endParaRPr lang="en-US"/>
        </a:p>
      </dgm:t>
    </dgm:pt>
    <dgm:pt modelId="{DD0DE9E2-DC91-43A4-83F1-1947AC5AAD36}" type="sibTrans" cxnId="{B6B9399F-1BCE-4BDA-805A-476D4B2A22CD}">
      <dgm:prSet/>
      <dgm:spPr/>
      <dgm:t>
        <a:bodyPr/>
        <a:lstStyle/>
        <a:p>
          <a:endParaRPr lang="en-US"/>
        </a:p>
      </dgm:t>
    </dgm:pt>
    <dgm:pt modelId="{BBF92C42-86DB-445E-BEEF-15E199F848C4}">
      <dgm:prSet/>
      <dgm:spPr/>
      <dgm:t>
        <a:bodyPr/>
        <a:lstStyle/>
        <a:p>
          <a:pPr>
            <a:lnSpc>
              <a:spcPct val="100000"/>
            </a:lnSpc>
          </a:pPr>
          <a:r>
            <a:rPr lang="el-GR" dirty="0"/>
            <a:t>Διαφημιστική πινακίδα, πανό</a:t>
          </a:r>
          <a:r>
            <a:rPr lang="en-US" dirty="0"/>
            <a:t>, </a:t>
          </a:r>
          <a:r>
            <a:rPr lang="el-GR" dirty="0"/>
            <a:t>φυλλάδια</a:t>
          </a:r>
          <a:r>
            <a:rPr lang="en-US" dirty="0"/>
            <a:t>, </a:t>
          </a:r>
          <a:r>
            <a:rPr lang="el-GR" dirty="0"/>
            <a:t>δωράκια, </a:t>
          </a:r>
          <a:r>
            <a:rPr lang="fr-FR" dirty="0"/>
            <a:t>tv /radio spots</a:t>
          </a:r>
          <a:endParaRPr lang="en-US" dirty="0"/>
        </a:p>
      </dgm:t>
    </dgm:pt>
    <dgm:pt modelId="{6C3EAF4E-EB58-4E44-82B5-04C17201BB40}" type="parTrans" cxnId="{636447D8-8A50-4866-96E9-24A3F17DD5B0}">
      <dgm:prSet/>
      <dgm:spPr/>
      <dgm:t>
        <a:bodyPr/>
        <a:lstStyle/>
        <a:p>
          <a:endParaRPr lang="en-US"/>
        </a:p>
      </dgm:t>
    </dgm:pt>
    <dgm:pt modelId="{833B8021-AD34-4E55-94CD-7218C6B97252}" type="sibTrans" cxnId="{636447D8-8A50-4866-96E9-24A3F17DD5B0}">
      <dgm:prSet/>
      <dgm:spPr/>
      <dgm:t>
        <a:bodyPr/>
        <a:lstStyle/>
        <a:p>
          <a:endParaRPr lang="en-US"/>
        </a:p>
      </dgm:t>
    </dgm:pt>
    <dgm:pt modelId="{3B5EFAA0-3E46-4A23-BF50-4866557416C9}" type="pres">
      <dgm:prSet presAssocID="{5F2EBFA4-C8DC-47F0-8E87-0CEF18087C46}" presName="root" presStyleCnt="0">
        <dgm:presLayoutVars>
          <dgm:dir/>
          <dgm:resizeHandles val="exact"/>
        </dgm:presLayoutVars>
      </dgm:prSet>
      <dgm:spPr/>
    </dgm:pt>
    <dgm:pt modelId="{6F2DDC4C-3CC6-4D1E-8FF4-7E446F7AEED7}" type="pres">
      <dgm:prSet presAssocID="{787C4050-CD40-46C5-8ABD-2955AF7846BF}" presName="compNode" presStyleCnt="0"/>
      <dgm:spPr/>
    </dgm:pt>
    <dgm:pt modelId="{B0F66F5A-DC1C-4CAA-91C5-3E3547FDD6E4}" type="pres">
      <dgm:prSet presAssocID="{787C4050-CD40-46C5-8ABD-2955AF7846BF}" presName="iconRect" presStyleLbl="node1" presStyleIdx="0" presStyleCnt="6" custLinFactY="-2676" custLinFactNeighborX="-10179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B7758446-25F4-4638-92C7-BBDF28527B6B}" type="pres">
      <dgm:prSet presAssocID="{787C4050-CD40-46C5-8ABD-2955AF7846BF}" presName="spaceRect" presStyleCnt="0"/>
      <dgm:spPr/>
    </dgm:pt>
    <dgm:pt modelId="{DD117C67-4285-4E35-8601-5D059A7899BB}" type="pres">
      <dgm:prSet presAssocID="{787C4050-CD40-46C5-8ABD-2955AF7846BF}" presName="textRect" presStyleLbl="revTx" presStyleIdx="0" presStyleCnt="6" custScaleX="113400" custLinFactNeighborX="-51" custLinFactNeighborY="-70903">
        <dgm:presLayoutVars>
          <dgm:chMax val="1"/>
          <dgm:chPref val="1"/>
        </dgm:presLayoutVars>
      </dgm:prSet>
      <dgm:spPr/>
    </dgm:pt>
    <dgm:pt modelId="{F33B770D-8C89-43E8-A9BB-1914536574D1}" type="pres">
      <dgm:prSet presAssocID="{A8C4F2A0-708E-4CF8-B075-9DF89B0A98EB}" presName="sibTrans" presStyleCnt="0"/>
      <dgm:spPr/>
    </dgm:pt>
    <dgm:pt modelId="{BE26088A-81D0-407D-AADD-1EAA14C33D88}" type="pres">
      <dgm:prSet presAssocID="{642CE5B8-BDBF-40DE-8034-C16004920A66}" presName="compNode" presStyleCnt="0"/>
      <dgm:spPr/>
    </dgm:pt>
    <dgm:pt modelId="{296C3A2A-60C5-499C-AECB-D16296BC0BD6}" type="pres">
      <dgm:prSet presAssocID="{642CE5B8-BDBF-40DE-8034-C16004920A66}" presName="iconRect" presStyleLbl="node1" presStyleIdx="1" presStyleCnt="6" custLinFactY="-120947" custLinFactNeighborY="-2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9E305613-ECC7-42E2-A746-D61A0A79AB15}" type="pres">
      <dgm:prSet presAssocID="{642CE5B8-BDBF-40DE-8034-C16004920A66}" presName="spaceRect" presStyleCnt="0"/>
      <dgm:spPr/>
    </dgm:pt>
    <dgm:pt modelId="{F13CE452-D590-4AE7-9AA6-798676A80C5E}" type="pres">
      <dgm:prSet presAssocID="{642CE5B8-BDBF-40DE-8034-C16004920A66}" presName="textRect" presStyleLbl="revTx" presStyleIdx="1" presStyleCnt="6" custScaleX="124331" custLinFactNeighborX="0" custLinFactNeighborY="-70903">
        <dgm:presLayoutVars>
          <dgm:chMax val="1"/>
          <dgm:chPref val="1"/>
        </dgm:presLayoutVars>
      </dgm:prSet>
      <dgm:spPr/>
    </dgm:pt>
    <dgm:pt modelId="{351512FC-A40F-4A67-B791-EDD5CC739C47}" type="pres">
      <dgm:prSet presAssocID="{0D61C9E8-297A-44FE-85DF-1423414E187D}" presName="sibTrans" presStyleCnt="0"/>
      <dgm:spPr/>
    </dgm:pt>
    <dgm:pt modelId="{F0F1C2F1-CB72-4B3E-802C-2480492F6B4A}" type="pres">
      <dgm:prSet presAssocID="{1D2BE068-D82B-4AE2-A4D1-718D66A8BC93}" presName="compNode" presStyleCnt="0"/>
      <dgm:spPr/>
    </dgm:pt>
    <dgm:pt modelId="{E01BDD3F-55B0-4257-A540-164930C297C9}" type="pres">
      <dgm:prSet presAssocID="{1D2BE068-D82B-4AE2-A4D1-718D66A8BC93}" presName="iconRect" presStyleLbl="node1" presStyleIdx="2" presStyleCnt="6" custLinFactY="-41839" custLinFactNeighborX="-6578" custLinFactNeighborY="-10000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F60F3907-B318-4D54-BB3D-ABC079F21BFC}" type="pres">
      <dgm:prSet presAssocID="{1D2BE068-D82B-4AE2-A4D1-718D66A8BC93}" presName="spaceRect" presStyleCnt="0"/>
      <dgm:spPr/>
    </dgm:pt>
    <dgm:pt modelId="{944C8FBB-C877-47FC-ADD3-D7F96AB3DDC6}" type="pres">
      <dgm:prSet presAssocID="{1D2BE068-D82B-4AE2-A4D1-718D66A8BC93}" presName="textRect" presStyleLbl="revTx" presStyleIdx="2" presStyleCnt="6" custScaleX="108098" custLinFactNeighborX="51" custLinFactNeighborY="-70903">
        <dgm:presLayoutVars>
          <dgm:chMax val="1"/>
          <dgm:chPref val="1"/>
        </dgm:presLayoutVars>
      </dgm:prSet>
      <dgm:spPr/>
    </dgm:pt>
    <dgm:pt modelId="{3D6BFC77-DDAF-4665-BECE-93142B9BB81E}" type="pres">
      <dgm:prSet presAssocID="{FFB6FDD5-38B9-47E0-B849-3CE24B8146FB}" presName="sibTrans" presStyleCnt="0"/>
      <dgm:spPr/>
    </dgm:pt>
    <dgm:pt modelId="{9923ED7A-BEE4-425E-AB13-E4CC53311E85}" type="pres">
      <dgm:prSet presAssocID="{DAFB5F4A-69F8-45F9-89B6-0D0896D0F986}" presName="compNode" presStyleCnt="0"/>
      <dgm:spPr/>
    </dgm:pt>
    <dgm:pt modelId="{01B1DE73-D4C1-4789-B13B-959B4D611406}" type="pres">
      <dgm:prSet presAssocID="{DAFB5F4A-69F8-45F9-89B6-0D0896D0F986}" presName="iconRect" presStyleLbl="node1" presStyleIdx="3" presStyleCnt="6" custLinFactNeighborX="-21604" custLinFactNeighborY="-8531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834D1D8D-75BF-45A3-AE79-935051E8E76B}" type="pres">
      <dgm:prSet presAssocID="{DAFB5F4A-69F8-45F9-89B6-0D0896D0F986}" presName="spaceRect" presStyleCnt="0"/>
      <dgm:spPr/>
    </dgm:pt>
    <dgm:pt modelId="{2ADCDD92-C26F-41A0-8DF7-24D5A0F3E6D4}" type="pres">
      <dgm:prSet presAssocID="{DAFB5F4A-69F8-45F9-89B6-0D0896D0F986}" presName="textRect" presStyleLbl="revTx" presStyleIdx="3" presStyleCnt="6" custScaleX="110766" custLinFactNeighborX="-9694" custLinFactNeighborY="-9839">
        <dgm:presLayoutVars>
          <dgm:chMax val="1"/>
          <dgm:chPref val="1"/>
        </dgm:presLayoutVars>
      </dgm:prSet>
      <dgm:spPr/>
    </dgm:pt>
    <dgm:pt modelId="{7A377E1C-4E60-4766-BE1D-B2118705EBFB}" type="pres">
      <dgm:prSet presAssocID="{609945DF-A19E-485D-8DDE-6728815A5B77}" presName="sibTrans" presStyleCnt="0"/>
      <dgm:spPr/>
    </dgm:pt>
    <dgm:pt modelId="{202F7C37-AD55-4537-BD7B-6BC9A9FC3BA6}" type="pres">
      <dgm:prSet presAssocID="{172E7BB9-1C78-449E-B909-90EB4AFB0099}" presName="compNode" presStyleCnt="0"/>
      <dgm:spPr/>
    </dgm:pt>
    <dgm:pt modelId="{FE86A543-6705-4413-8533-5D5EBA2B7BE7}" type="pres">
      <dgm:prSet presAssocID="{172E7BB9-1C78-449E-B909-90EB4AFB0099}" presName="iconRect" presStyleLbl="node1" presStyleIdx="4" presStyleCnt="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5F45B34-4F11-4FFF-AF8B-E7E607586241}" type="pres">
      <dgm:prSet presAssocID="{172E7BB9-1C78-449E-B909-90EB4AFB0099}" presName="spaceRect" presStyleCnt="0"/>
      <dgm:spPr/>
    </dgm:pt>
    <dgm:pt modelId="{67051A62-117A-4EB5-90FC-8240B1A444A5}" type="pres">
      <dgm:prSet presAssocID="{172E7BB9-1C78-449E-B909-90EB4AFB0099}" presName="textRect" presStyleLbl="revTx" presStyleIdx="4" presStyleCnt="6" custScaleX="115776" custLinFactNeighborY="-9839">
        <dgm:presLayoutVars>
          <dgm:chMax val="1"/>
          <dgm:chPref val="1"/>
        </dgm:presLayoutVars>
      </dgm:prSet>
      <dgm:spPr/>
    </dgm:pt>
    <dgm:pt modelId="{AA8BE0F8-6A8D-4CD9-811C-255616E6B924}" type="pres">
      <dgm:prSet presAssocID="{DD0DE9E2-DC91-43A4-83F1-1947AC5AAD36}" presName="sibTrans" presStyleCnt="0"/>
      <dgm:spPr/>
    </dgm:pt>
    <dgm:pt modelId="{6E96BBF5-7D4D-4CE4-875D-4985E3B80D1E}" type="pres">
      <dgm:prSet presAssocID="{BBF92C42-86DB-445E-BEEF-15E199F848C4}" presName="compNode" presStyleCnt="0"/>
      <dgm:spPr/>
    </dgm:pt>
    <dgm:pt modelId="{BDB3440F-C8A0-4D3D-9CD4-8141794B2A1A}" type="pres">
      <dgm:prSet presAssocID="{BBF92C42-86DB-445E-BEEF-15E199F848C4}" presName="iconRect" presStyleLbl="node1" presStyleIdx="5" presStyleCnt="6" custLinFactNeighborX="12060" custLinFactNeighborY="7248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D930F528-EC1E-4160-A4AE-D61036B01DFB}" type="pres">
      <dgm:prSet presAssocID="{BBF92C42-86DB-445E-BEEF-15E199F848C4}" presName="spaceRect" presStyleCnt="0"/>
      <dgm:spPr/>
    </dgm:pt>
    <dgm:pt modelId="{AC324306-6B50-4564-8400-E886636A0C6C}" type="pres">
      <dgm:prSet presAssocID="{BBF92C42-86DB-445E-BEEF-15E199F848C4}" presName="textRect" presStyleLbl="revTx" presStyleIdx="5" presStyleCnt="6" custLinFactNeighborX="9694" custLinFactNeighborY="-7731">
        <dgm:presLayoutVars>
          <dgm:chMax val="1"/>
          <dgm:chPref val="1"/>
        </dgm:presLayoutVars>
      </dgm:prSet>
      <dgm:spPr/>
    </dgm:pt>
  </dgm:ptLst>
  <dgm:cxnLst>
    <dgm:cxn modelId="{CD33D607-B080-44B6-AF29-B5744F3083D1}" type="presOf" srcId="{787C4050-CD40-46C5-8ABD-2955AF7846BF}" destId="{DD117C67-4285-4E35-8601-5D059A7899BB}" srcOrd="0" destOrd="0" presId="urn:microsoft.com/office/officeart/2018/2/layout/IconLabelList"/>
    <dgm:cxn modelId="{E29C2434-D294-47BF-8FC3-00D8F11EF482}" type="presOf" srcId="{5F2EBFA4-C8DC-47F0-8E87-0CEF18087C46}" destId="{3B5EFAA0-3E46-4A23-BF50-4866557416C9}" srcOrd="0" destOrd="0" presId="urn:microsoft.com/office/officeart/2018/2/layout/IconLabelList"/>
    <dgm:cxn modelId="{95B6BF37-01A7-4685-904A-14EE58D1245A}" type="presOf" srcId="{DAFB5F4A-69F8-45F9-89B6-0D0896D0F986}" destId="{2ADCDD92-C26F-41A0-8DF7-24D5A0F3E6D4}" srcOrd="0" destOrd="0" presId="urn:microsoft.com/office/officeart/2018/2/layout/IconLabelList"/>
    <dgm:cxn modelId="{71E8EB5C-BE14-4B8E-9BFF-7FAB1E3ED9F1}" type="presOf" srcId="{1D2BE068-D82B-4AE2-A4D1-718D66A8BC93}" destId="{944C8FBB-C877-47FC-ADD3-D7F96AB3DDC6}" srcOrd="0" destOrd="0" presId="urn:microsoft.com/office/officeart/2018/2/layout/IconLabelList"/>
    <dgm:cxn modelId="{408F5543-9B9F-448B-BDF8-DC1089A97AF4}" type="presOf" srcId="{642CE5B8-BDBF-40DE-8034-C16004920A66}" destId="{F13CE452-D590-4AE7-9AA6-798676A80C5E}" srcOrd="0" destOrd="0" presId="urn:microsoft.com/office/officeart/2018/2/layout/IconLabelList"/>
    <dgm:cxn modelId="{6DCC3C44-E3A9-46DF-B9B2-9F9C55CF9953}" type="presOf" srcId="{BBF92C42-86DB-445E-BEEF-15E199F848C4}" destId="{AC324306-6B50-4564-8400-E886636A0C6C}" srcOrd="0" destOrd="0" presId="urn:microsoft.com/office/officeart/2018/2/layout/IconLabelList"/>
    <dgm:cxn modelId="{D75A2B48-B901-4138-85B8-9F680C1D1319}" srcId="{5F2EBFA4-C8DC-47F0-8E87-0CEF18087C46}" destId="{DAFB5F4A-69F8-45F9-89B6-0D0896D0F986}" srcOrd="3" destOrd="0" parTransId="{D9B5B5AD-CB27-400A-A3DB-12CC5E596296}" sibTransId="{609945DF-A19E-485D-8DDE-6728815A5B77}"/>
    <dgm:cxn modelId="{89C00159-F0D2-4E83-A0DB-6B6E35F75E31}" srcId="{5F2EBFA4-C8DC-47F0-8E87-0CEF18087C46}" destId="{787C4050-CD40-46C5-8ABD-2955AF7846BF}" srcOrd="0" destOrd="0" parTransId="{C32E0E55-F604-4B7D-8360-F9CD1FB7B945}" sibTransId="{A8C4F2A0-708E-4CF8-B075-9DF89B0A98EB}"/>
    <dgm:cxn modelId="{AD9D1A97-B0E5-4290-BCDC-480C7F6BBEC4}" type="presOf" srcId="{172E7BB9-1C78-449E-B909-90EB4AFB0099}" destId="{67051A62-117A-4EB5-90FC-8240B1A444A5}" srcOrd="0" destOrd="0" presId="urn:microsoft.com/office/officeart/2018/2/layout/IconLabelList"/>
    <dgm:cxn modelId="{6DB7449E-913D-47DC-A268-185024E1C4ED}" srcId="{5F2EBFA4-C8DC-47F0-8E87-0CEF18087C46}" destId="{1D2BE068-D82B-4AE2-A4D1-718D66A8BC93}" srcOrd="2" destOrd="0" parTransId="{E5F91C32-BDD8-4CF1-8890-65B778C0335C}" sibTransId="{FFB6FDD5-38B9-47E0-B849-3CE24B8146FB}"/>
    <dgm:cxn modelId="{B6B9399F-1BCE-4BDA-805A-476D4B2A22CD}" srcId="{5F2EBFA4-C8DC-47F0-8E87-0CEF18087C46}" destId="{172E7BB9-1C78-449E-B909-90EB4AFB0099}" srcOrd="4" destOrd="0" parTransId="{D177B43F-8CE1-4813-87A1-B4FF306E0076}" sibTransId="{DD0DE9E2-DC91-43A4-83F1-1947AC5AAD36}"/>
    <dgm:cxn modelId="{E01576D6-9A8E-4155-8688-C81B5444760A}" srcId="{5F2EBFA4-C8DC-47F0-8E87-0CEF18087C46}" destId="{642CE5B8-BDBF-40DE-8034-C16004920A66}" srcOrd="1" destOrd="0" parTransId="{B5D4BA9B-C14D-41B4-8B51-444A05F3FB79}" sibTransId="{0D61C9E8-297A-44FE-85DF-1423414E187D}"/>
    <dgm:cxn modelId="{636447D8-8A50-4866-96E9-24A3F17DD5B0}" srcId="{5F2EBFA4-C8DC-47F0-8E87-0CEF18087C46}" destId="{BBF92C42-86DB-445E-BEEF-15E199F848C4}" srcOrd="5" destOrd="0" parTransId="{6C3EAF4E-EB58-4E44-82B5-04C17201BB40}" sibTransId="{833B8021-AD34-4E55-94CD-7218C6B97252}"/>
    <dgm:cxn modelId="{E1DD3D62-0ECC-4C0F-96AD-EEF0BAD6CFC3}" type="presParOf" srcId="{3B5EFAA0-3E46-4A23-BF50-4866557416C9}" destId="{6F2DDC4C-3CC6-4D1E-8FF4-7E446F7AEED7}" srcOrd="0" destOrd="0" presId="urn:microsoft.com/office/officeart/2018/2/layout/IconLabelList"/>
    <dgm:cxn modelId="{F8C48512-653D-4F88-8561-F758D04ED235}" type="presParOf" srcId="{6F2DDC4C-3CC6-4D1E-8FF4-7E446F7AEED7}" destId="{B0F66F5A-DC1C-4CAA-91C5-3E3547FDD6E4}" srcOrd="0" destOrd="0" presId="urn:microsoft.com/office/officeart/2018/2/layout/IconLabelList"/>
    <dgm:cxn modelId="{EB768CE8-C7DB-4053-946A-B0BF76FD97D1}" type="presParOf" srcId="{6F2DDC4C-3CC6-4D1E-8FF4-7E446F7AEED7}" destId="{B7758446-25F4-4638-92C7-BBDF28527B6B}" srcOrd="1" destOrd="0" presId="urn:microsoft.com/office/officeart/2018/2/layout/IconLabelList"/>
    <dgm:cxn modelId="{9ED0A8E2-D6DD-4ED1-8F8C-D7A8324C3044}" type="presParOf" srcId="{6F2DDC4C-3CC6-4D1E-8FF4-7E446F7AEED7}" destId="{DD117C67-4285-4E35-8601-5D059A7899BB}" srcOrd="2" destOrd="0" presId="urn:microsoft.com/office/officeart/2018/2/layout/IconLabelList"/>
    <dgm:cxn modelId="{79AE5C31-95C9-4F05-B13B-7A718D819D77}" type="presParOf" srcId="{3B5EFAA0-3E46-4A23-BF50-4866557416C9}" destId="{F33B770D-8C89-43E8-A9BB-1914536574D1}" srcOrd="1" destOrd="0" presId="urn:microsoft.com/office/officeart/2018/2/layout/IconLabelList"/>
    <dgm:cxn modelId="{E9CEABAB-A2F1-410C-9D7D-9BFDBD1CABCA}" type="presParOf" srcId="{3B5EFAA0-3E46-4A23-BF50-4866557416C9}" destId="{BE26088A-81D0-407D-AADD-1EAA14C33D88}" srcOrd="2" destOrd="0" presId="urn:microsoft.com/office/officeart/2018/2/layout/IconLabelList"/>
    <dgm:cxn modelId="{22B28246-FF95-46A9-AAC3-6E7063A4E257}" type="presParOf" srcId="{BE26088A-81D0-407D-AADD-1EAA14C33D88}" destId="{296C3A2A-60C5-499C-AECB-D16296BC0BD6}" srcOrd="0" destOrd="0" presId="urn:microsoft.com/office/officeart/2018/2/layout/IconLabelList"/>
    <dgm:cxn modelId="{4B26CC62-A53E-4906-B191-CFBA1E7C1954}" type="presParOf" srcId="{BE26088A-81D0-407D-AADD-1EAA14C33D88}" destId="{9E305613-ECC7-42E2-A746-D61A0A79AB15}" srcOrd="1" destOrd="0" presId="urn:microsoft.com/office/officeart/2018/2/layout/IconLabelList"/>
    <dgm:cxn modelId="{8FEF2761-FBEC-47C6-B8B1-8708BA5B4C2F}" type="presParOf" srcId="{BE26088A-81D0-407D-AADD-1EAA14C33D88}" destId="{F13CE452-D590-4AE7-9AA6-798676A80C5E}" srcOrd="2" destOrd="0" presId="urn:microsoft.com/office/officeart/2018/2/layout/IconLabelList"/>
    <dgm:cxn modelId="{B60A6E10-4A8B-4578-8531-0D5FCB38DDA8}" type="presParOf" srcId="{3B5EFAA0-3E46-4A23-BF50-4866557416C9}" destId="{351512FC-A40F-4A67-B791-EDD5CC739C47}" srcOrd="3" destOrd="0" presId="urn:microsoft.com/office/officeart/2018/2/layout/IconLabelList"/>
    <dgm:cxn modelId="{079E0978-10DB-491C-9379-D3492ABB2D7F}" type="presParOf" srcId="{3B5EFAA0-3E46-4A23-BF50-4866557416C9}" destId="{F0F1C2F1-CB72-4B3E-802C-2480492F6B4A}" srcOrd="4" destOrd="0" presId="urn:microsoft.com/office/officeart/2018/2/layout/IconLabelList"/>
    <dgm:cxn modelId="{FD196A4B-4856-4608-BE40-0C5EED761E94}" type="presParOf" srcId="{F0F1C2F1-CB72-4B3E-802C-2480492F6B4A}" destId="{E01BDD3F-55B0-4257-A540-164930C297C9}" srcOrd="0" destOrd="0" presId="urn:microsoft.com/office/officeart/2018/2/layout/IconLabelList"/>
    <dgm:cxn modelId="{836007FE-2E35-4BB0-ABF9-8C83E9D1C718}" type="presParOf" srcId="{F0F1C2F1-CB72-4B3E-802C-2480492F6B4A}" destId="{F60F3907-B318-4D54-BB3D-ABC079F21BFC}" srcOrd="1" destOrd="0" presId="urn:microsoft.com/office/officeart/2018/2/layout/IconLabelList"/>
    <dgm:cxn modelId="{396FCA8C-F1F4-41D5-98BD-F26973D4EB32}" type="presParOf" srcId="{F0F1C2F1-CB72-4B3E-802C-2480492F6B4A}" destId="{944C8FBB-C877-47FC-ADD3-D7F96AB3DDC6}" srcOrd="2" destOrd="0" presId="urn:microsoft.com/office/officeart/2018/2/layout/IconLabelList"/>
    <dgm:cxn modelId="{AE5F9221-581E-4DB0-99CA-A57042F9BE7D}" type="presParOf" srcId="{3B5EFAA0-3E46-4A23-BF50-4866557416C9}" destId="{3D6BFC77-DDAF-4665-BECE-93142B9BB81E}" srcOrd="5" destOrd="0" presId="urn:microsoft.com/office/officeart/2018/2/layout/IconLabelList"/>
    <dgm:cxn modelId="{4720A96F-3FFF-4647-AEDE-F02E174661E5}" type="presParOf" srcId="{3B5EFAA0-3E46-4A23-BF50-4866557416C9}" destId="{9923ED7A-BEE4-425E-AB13-E4CC53311E85}" srcOrd="6" destOrd="0" presId="urn:microsoft.com/office/officeart/2018/2/layout/IconLabelList"/>
    <dgm:cxn modelId="{2E184AAC-4029-4E77-8BC9-D5998C3A83D9}" type="presParOf" srcId="{9923ED7A-BEE4-425E-AB13-E4CC53311E85}" destId="{01B1DE73-D4C1-4789-B13B-959B4D611406}" srcOrd="0" destOrd="0" presId="urn:microsoft.com/office/officeart/2018/2/layout/IconLabelList"/>
    <dgm:cxn modelId="{A0AAC2A2-0B3C-4519-B948-88CD9A99391E}" type="presParOf" srcId="{9923ED7A-BEE4-425E-AB13-E4CC53311E85}" destId="{834D1D8D-75BF-45A3-AE79-935051E8E76B}" srcOrd="1" destOrd="0" presId="urn:microsoft.com/office/officeart/2018/2/layout/IconLabelList"/>
    <dgm:cxn modelId="{BE3BAC08-BE95-4782-973B-6B4C094AA78E}" type="presParOf" srcId="{9923ED7A-BEE4-425E-AB13-E4CC53311E85}" destId="{2ADCDD92-C26F-41A0-8DF7-24D5A0F3E6D4}" srcOrd="2" destOrd="0" presId="urn:microsoft.com/office/officeart/2018/2/layout/IconLabelList"/>
    <dgm:cxn modelId="{59E6330F-D195-4847-80BF-0287B906F67F}" type="presParOf" srcId="{3B5EFAA0-3E46-4A23-BF50-4866557416C9}" destId="{7A377E1C-4E60-4766-BE1D-B2118705EBFB}" srcOrd="7" destOrd="0" presId="urn:microsoft.com/office/officeart/2018/2/layout/IconLabelList"/>
    <dgm:cxn modelId="{EBBD473A-FF7C-46DC-B154-69860950329B}" type="presParOf" srcId="{3B5EFAA0-3E46-4A23-BF50-4866557416C9}" destId="{202F7C37-AD55-4537-BD7B-6BC9A9FC3BA6}" srcOrd="8" destOrd="0" presId="urn:microsoft.com/office/officeart/2018/2/layout/IconLabelList"/>
    <dgm:cxn modelId="{A0154A5E-3765-4F05-AD38-3797088F2707}" type="presParOf" srcId="{202F7C37-AD55-4537-BD7B-6BC9A9FC3BA6}" destId="{FE86A543-6705-4413-8533-5D5EBA2B7BE7}" srcOrd="0" destOrd="0" presId="urn:microsoft.com/office/officeart/2018/2/layout/IconLabelList"/>
    <dgm:cxn modelId="{BC8E4CD7-549F-4D61-94BD-3638ADB3A015}" type="presParOf" srcId="{202F7C37-AD55-4537-BD7B-6BC9A9FC3BA6}" destId="{B5F45B34-4F11-4FFF-AF8B-E7E607586241}" srcOrd="1" destOrd="0" presId="urn:microsoft.com/office/officeart/2018/2/layout/IconLabelList"/>
    <dgm:cxn modelId="{7362B08F-ABA3-4947-870A-9BEB0A0CCBDA}" type="presParOf" srcId="{202F7C37-AD55-4537-BD7B-6BC9A9FC3BA6}" destId="{67051A62-117A-4EB5-90FC-8240B1A444A5}" srcOrd="2" destOrd="0" presId="urn:microsoft.com/office/officeart/2018/2/layout/IconLabelList"/>
    <dgm:cxn modelId="{952681F7-A475-47CA-9E9B-941E4EFFE51B}" type="presParOf" srcId="{3B5EFAA0-3E46-4A23-BF50-4866557416C9}" destId="{AA8BE0F8-6A8D-4CD9-811C-255616E6B924}" srcOrd="9" destOrd="0" presId="urn:microsoft.com/office/officeart/2018/2/layout/IconLabelList"/>
    <dgm:cxn modelId="{13F75B92-50F6-40D9-9A72-8A850D3BA8C3}" type="presParOf" srcId="{3B5EFAA0-3E46-4A23-BF50-4866557416C9}" destId="{6E96BBF5-7D4D-4CE4-875D-4985E3B80D1E}" srcOrd="10" destOrd="0" presId="urn:microsoft.com/office/officeart/2018/2/layout/IconLabelList"/>
    <dgm:cxn modelId="{0DC0A8AE-8444-4166-99E2-0CF7A413E89F}" type="presParOf" srcId="{6E96BBF5-7D4D-4CE4-875D-4985E3B80D1E}" destId="{BDB3440F-C8A0-4D3D-9CD4-8141794B2A1A}" srcOrd="0" destOrd="0" presId="urn:microsoft.com/office/officeart/2018/2/layout/IconLabelList"/>
    <dgm:cxn modelId="{1BC102B1-2C78-4A72-9A5B-A3DA0DDE1707}" type="presParOf" srcId="{6E96BBF5-7D4D-4CE4-875D-4985E3B80D1E}" destId="{D930F528-EC1E-4160-A4AE-D61036B01DFB}" srcOrd="1" destOrd="0" presId="urn:microsoft.com/office/officeart/2018/2/layout/IconLabelList"/>
    <dgm:cxn modelId="{4DDE59E6-BB91-46E1-9254-4E9E2B2A12FB}" type="presParOf" srcId="{6E96BBF5-7D4D-4CE4-875D-4985E3B80D1E}" destId="{AC324306-6B50-4564-8400-E886636A0C6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2EBFA4-C8DC-47F0-8E87-0CEF18087C46}" type="doc">
      <dgm:prSet loTypeId="urn:microsoft.com/office/officeart/2008/layout/LinedLis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7C4050-CD40-46C5-8ABD-2955AF7846BF}">
      <dgm:prSet custT="1"/>
      <dgm:spPr/>
      <dgm:t>
        <a:bodyPr/>
        <a:lstStyle/>
        <a:p>
          <a:r>
            <a:rPr lang="el-GR" sz="2000" dirty="0"/>
            <a:t>29/3/2023: Εκδήλωση ΓΔΑ για την παρουσίαση των  δράσεων και της προόδου των έργων ΕΟΧ / Νορβηγίας</a:t>
          </a:r>
          <a:endParaRPr lang="en-US" sz="2000" dirty="0"/>
        </a:p>
      </dgm:t>
    </dgm:pt>
    <dgm:pt modelId="{C32E0E55-F604-4B7D-8360-F9CD1FB7B945}" type="parTrans" cxnId="{89C00159-F0D2-4E83-A0DB-6B6E35F75E31}">
      <dgm:prSet/>
      <dgm:spPr/>
      <dgm:t>
        <a:bodyPr/>
        <a:lstStyle/>
        <a:p>
          <a:endParaRPr lang="en-US"/>
        </a:p>
      </dgm:t>
    </dgm:pt>
    <dgm:pt modelId="{A8C4F2A0-708E-4CF8-B075-9DF89B0A98EB}" type="sibTrans" cxnId="{89C00159-F0D2-4E83-A0DB-6B6E35F75E31}">
      <dgm:prSet/>
      <dgm:spPr/>
      <dgm:t>
        <a:bodyPr/>
        <a:lstStyle/>
        <a:p>
          <a:endParaRPr lang="en-US"/>
        </a:p>
      </dgm:t>
    </dgm:pt>
    <dgm:pt modelId="{642CE5B8-BDBF-40DE-8034-C16004920A66}">
      <dgm:prSet custT="1"/>
      <dgm:spPr/>
      <dgm:t>
        <a:bodyPr/>
        <a:lstStyle/>
        <a:p>
          <a:r>
            <a:rPr lang="el-GR" sz="2000" dirty="0"/>
            <a:t>30/3/2023: Εορτασμός Παγκόσμιας Ημέρας Μηδενικών Αποβλήτων </a:t>
          </a:r>
          <a:endParaRPr lang="en-US" sz="2000" dirty="0"/>
        </a:p>
      </dgm:t>
    </dgm:pt>
    <dgm:pt modelId="{B5D4BA9B-C14D-41B4-8B51-444A05F3FB79}" type="parTrans" cxnId="{E01576D6-9A8E-4155-8688-C81B5444760A}">
      <dgm:prSet/>
      <dgm:spPr/>
      <dgm:t>
        <a:bodyPr/>
        <a:lstStyle/>
        <a:p>
          <a:endParaRPr lang="en-US"/>
        </a:p>
      </dgm:t>
    </dgm:pt>
    <dgm:pt modelId="{0D61C9E8-297A-44FE-85DF-1423414E187D}" type="sibTrans" cxnId="{E01576D6-9A8E-4155-8688-C81B5444760A}">
      <dgm:prSet/>
      <dgm:spPr/>
      <dgm:t>
        <a:bodyPr/>
        <a:lstStyle/>
        <a:p>
          <a:endParaRPr lang="en-US"/>
        </a:p>
      </dgm:t>
    </dgm:pt>
    <dgm:pt modelId="{1D2BE068-D82B-4AE2-A4D1-718D66A8BC93}">
      <dgm:prSet custT="1"/>
      <dgm:spPr/>
      <dgm:t>
        <a:bodyPr/>
        <a:lstStyle/>
        <a:p>
          <a:r>
            <a:rPr lang="el-GR" sz="2000" dirty="0"/>
            <a:t>6/6/2023: Εορτασμός Παγκόσμιας Ημέρας Περιβάλλοντος &amp; δημοσιογραφική διάσκεψη</a:t>
          </a:r>
          <a:endParaRPr lang="en-US" sz="2000" dirty="0"/>
        </a:p>
      </dgm:t>
    </dgm:pt>
    <dgm:pt modelId="{E5F91C32-BDD8-4CF1-8890-65B778C0335C}" type="parTrans" cxnId="{6DB7449E-913D-47DC-A268-185024E1C4ED}">
      <dgm:prSet/>
      <dgm:spPr/>
      <dgm:t>
        <a:bodyPr/>
        <a:lstStyle/>
        <a:p>
          <a:endParaRPr lang="en-US"/>
        </a:p>
      </dgm:t>
    </dgm:pt>
    <dgm:pt modelId="{FFB6FDD5-38B9-47E0-B849-3CE24B8146FB}" type="sibTrans" cxnId="{6DB7449E-913D-47DC-A268-185024E1C4ED}">
      <dgm:prSet/>
      <dgm:spPr/>
      <dgm:t>
        <a:bodyPr/>
        <a:lstStyle/>
        <a:p>
          <a:endParaRPr lang="en-US"/>
        </a:p>
      </dgm:t>
    </dgm:pt>
    <dgm:pt modelId="{DAFB5F4A-69F8-45F9-89B6-0D0896D0F986}">
      <dgm:prSet custT="1"/>
      <dgm:spPr/>
      <dgm:t>
        <a:bodyPr/>
        <a:lstStyle/>
        <a:p>
          <a:r>
            <a:rPr lang="el-GR" sz="2000" dirty="0"/>
            <a:t>Ιούλιος 2023: Εναρκτήρια ενημέρωση &amp; Προβολή πλάνου δικτύου 4 κινητών μονάδων</a:t>
          </a:r>
          <a:endParaRPr lang="en-US" sz="2000" dirty="0"/>
        </a:p>
      </dgm:t>
    </dgm:pt>
    <dgm:pt modelId="{D9B5B5AD-CB27-400A-A3DB-12CC5E596296}" type="parTrans" cxnId="{D75A2B48-B901-4138-85B8-9F680C1D1319}">
      <dgm:prSet/>
      <dgm:spPr/>
      <dgm:t>
        <a:bodyPr/>
        <a:lstStyle/>
        <a:p>
          <a:endParaRPr lang="en-US"/>
        </a:p>
      </dgm:t>
    </dgm:pt>
    <dgm:pt modelId="{609945DF-A19E-485D-8DDE-6728815A5B77}" type="sibTrans" cxnId="{D75A2B48-B901-4138-85B8-9F680C1D1319}">
      <dgm:prSet/>
      <dgm:spPr/>
      <dgm:t>
        <a:bodyPr/>
        <a:lstStyle/>
        <a:p>
          <a:endParaRPr lang="en-US"/>
        </a:p>
      </dgm:t>
    </dgm:pt>
    <dgm:pt modelId="{172E7BB9-1C78-449E-B909-90EB4AFB0099}">
      <dgm:prSet custT="1"/>
      <dgm:spPr/>
      <dgm:t>
        <a:bodyPr/>
        <a:lstStyle/>
        <a:p>
          <a:r>
            <a:rPr lang="el-GR" sz="2000" dirty="0"/>
            <a:t>Νοέμβριος 2023: Ενδιάμεση ενημέρωση</a:t>
          </a:r>
          <a:endParaRPr lang="en-US" sz="2000" dirty="0"/>
        </a:p>
      </dgm:t>
    </dgm:pt>
    <dgm:pt modelId="{D177B43F-8CE1-4813-87A1-B4FF306E0076}" type="parTrans" cxnId="{B6B9399F-1BCE-4BDA-805A-476D4B2A22CD}">
      <dgm:prSet/>
      <dgm:spPr/>
      <dgm:t>
        <a:bodyPr/>
        <a:lstStyle/>
        <a:p>
          <a:endParaRPr lang="en-US"/>
        </a:p>
      </dgm:t>
    </dgm:pt>
    <dgm:pt modelId="{DD0DE9E2-DC91-43A4-83F1-1947AC5AAD36}" type="sibTrans" cxnId="{B6B9399F-1BCE-4BDA-805A-476D4B2A22CD}">
      <dgm:prSet/>
      <dgm:spPr/>
      <dgm:t>
        <a:bodyPr/>
        <a:lstStyle/>
        <a:p>
          <a:endParaRPr lang="en-US"/>
        </a:p>
      </dgm:t>
    </dgm:pt>
    <dgm:pt modelId="{BBF92C42-86DB-445E-BEEF-15E199F848C4}">
      <dgm:prSet custT="1"/>
      <dgm:spPr/>
      <dgm:t>
        <a:bodyPr/>
        <a:lstStyle/>
        <a:p>
          <a:r>
            <a:rPr lang="el-GR" sz="2000" dirty="0"/>
            <a:t>Απρίλιος 2024: Τελική ενημέρωση</a:t>
          </a:r>
          <a:endParaRPr lang="en-GB" sz="2000" dirty="0"/>
        </a:p>
      </dgm:t>
    </dgm:pt>
    <dgm:pt modelId="{6C3EAF4E-EB58-4E44-82B5-04C17201BB40}" type="parTrans" cxnId="{636447D8-8A50-4866-96E9-24A3F17DD5B0}">
      <dgm:prSet/>
      <dgm:spPr/>
      <dgm:t>
        <a:bodyPr/>
        <a:lstStyle/>
        <a:p>
          <a:endParaRPr lang="en-US"/>
        </a:p>
      </dgm:t>
    </dgm:pt>
    <dgm:pt modelId="{833B8021-AD34-4E55-94CD-7218C6B97252}" type="sibTrans" cxnId="{636447D8-8A50-4866-96E9-24A3F17DD5B0}">
      <dgm:prSet/>
      <dgm:spPr/>
      <dgm:t>
        <a:bodyPr/>
        <a:lstStyle/>
        <a:p>
          <a:endParaRPr lang="en-US"/>
        </a:p>
      </dgm:t>
    </dgm:pt>
    <dgm:pt modelId="{EFD0DE84-5551-40EC-93D9-03FE6584F9A6}" type="pres">
      <dgm:prSet presAssocID="{5F2EBFA4-C8DC-47F0-8E87-0CEF18087C46}" presName="vert0" presStyleCnt="0">
        <dgm:presLayoutVars>
          <dgm:dir/>
          <dgm:animOne val="branch"/>
          <dgm:animLvl val="lvl"/>
        </dgm:presLayoutVars>
      </dgm:prSet>
      <dgm:spPr/>
    </dgm:pt>
    <dgm:pt modelId="{3B0E7269-0643-4986-B396-F2B915C7866E}" type="pres">
      <dgm:prSet presAssocID="{787C4050-CD40-46C5-8ABD-2955AF7846BF}" presName="thickLine" presStyleLbl="alignNode1" presStyleIdx="0" presStyleCnt="6"/>
      <dgm:spPr/>
    </dgm:pt>
    <dgm:pt modelId="{A5EDDF55-982F-42C3-9B12-369A055EAE6D}" type="pres">
      <dgm:prSet presAssocID="{787C4050-CD40-46C5-8ABD-2955AF7846BF}" presName="horz1" presStyleCnt="0"/>
      <dgm:spPr/>
    </dgm:pt>
    <dgm:pt modelId="{FAF91CDA-AAB0-4DD4-BFF8-B3140978A25E}" type="pres">
      <dgm:prSet presAssocID="{787C4050-CD40-46C5-8ABD-2955AF7846BF}" presName="tx1" presStyleLbl="revTx" presStyleIdx="0" presStyleCnt="6"/>
      <dgm:spPr/>
    </dgm:pt>
    <dgm:pt modelId="{47F6EC50-D057-420F-A2ED-46A0805FDE1E}" type="pres">
      <dgm:prSet presAssocID="{787C4050-CD40-46C5-8ABD-2955AF7846BF}" presName="vert1" presStyleCnt="0"/>
      <dgm:spPr/>
    </dgm:pt>
    <dgm:pt modelId="{3D452133-E6C3-4F11-BD58-DB2850006CE2}" type="pres">
      <dgm:prSet presAssocID="{642CE5B8-BDBF-40DE-8034-C16004920A66}" presName="thickLine" presStyleLbl="alignNode1" presStyleIdx="1" presStyleCnt="6"/>
      <dgm:spPr/>
    </dgm:pt>
    <dgm:pt modelId="{75194F93-FF84-4353-8D38-90633CFBD7A5}" type="pres">
      <dgm:prSet presAssocID="{642CE5B8-BDBF-40DE-8034-C16004920A66}" presName="horz1" presStyleCnt="0"/>
      <dgm:spPr/>
    </dgm:pt>
    <dgm:pt modelId="{09BD1B95-5181-4057-B4D0-504B530533BE}" type="pres">
      <dgm:prSet presAssocID="{642CE5B8-BDBF-40DE-8034-C16004920A66}" presName="tx1" presStyleLbl="revTx" presStyleIdx="1" presStyleCnt="6"/>
      <dgm:spPr/>
    </dgm:pt>
    <dgm:pt modelId="{CABF4A47-BB06-4FA4-9541-A7C0F2A117BF}" type="pres">
      <dgm:prSet presAssocID="{642CE5B8-BDBF-40DE-8034-C16004920A66}" presName="vert1" presStyleCnt="0"/>
      <dgm:spPr/>
    </dgm:pt>
    <dgm:pt modelId="{EFDCB107-72CB-4CDD-98A8-1C8490AEB485}" type="pres">
      <dgm:prSet presAssocID="{1D2BE068-D82B-4AE2-A4D1-718D66A8BC93}" presName="thickLine" presStyleLbl="alignNode1" presStyleIdx="2" presStyleCnt="6"/>
      <dgm:spPr/>
    </dgm:pt>
    <dgm:pt modelId="{F3E929B7-9382-4EF6-A79A-89EA43EBC756}" type="pres">
      <dgm:prSet presAssocID="{1D2BE068-D82B-4AE2-A4D1-718D66A8BC93}" presName="horz1" presStyleCnt="0"/>
      <dgm:spPr/>
    </dgm:pt>
    <dgm:pt modelId="{04A8DDEB-BAD8-4064-B3AF-2D45F0F21E38}" type="pres">
      <dgm:prSet presAssocID="{1D2BE068-D82B-4AE2-A4D1-718D66A8BC93}" presName="tx1" presStyleLbl="revTx" presStyleIdx="2" presStyleCnt="6"/>
      <dgm:spPr/>
    </dgm:pt>
    <dgm:pt modelId="{E0126CB8-2757-4FDC-887D-77DC54D91F85}" type="pres">
      <dgm:prSet presAssocID="{1D2BE068-D82B-4AE2-A4D1-718D66A8BC93}" presName="vert1" presStyleCnt="0"/>
      <dgm:spPr/>
    </dgm:pt>
    <dgm:pt modelId="{CFC48738-5959-40B2-8456-FF053E3F8B95}" type="pres">
      <dgm:prSet presAssocID="{DAFB5F4A-69F8-45F9-89B6-0D0896D0F986}" presName="thickLine" presStyleLbl="alignNode1" presStyleIdx="3" presStyleCnt="6"/>
      <dgm:spPr/>
    </dgm:pt>
    <dgm:pt modelId="{B2C7F0CC-4DFE-4A5F-8325-B2CD435DA801}" type="pres">
      <dgm:prSet presAssocID="{DAFB5F4A-69F8-45F9-89B6-0D0896D0F986}" presName="horz1" presStyleCnt="0"/>
      <dgm:spPr/>
    </dgm:pt>
    <dgm:pt modelId="{5D1A2841-DAF8-49A5-ADE7-1EDA51ABF51C}" type="pres">
      <dgm:prSet presAssocID="{DAFB5F4A-69F8-45F9-89B6-0D0896D0F986}" presName="tx1" presStyleLbl="revTx" presStyleIdx="3" presStyleCnt="6"/>
      <dgm:spPr/>
    </dgm:pt>
    <dgm:pt modelId="{998685BF-58E6-4036-B808-7995F474ED0A}" type="pres">
      <dgm:prSet presAssocID="{DAFB5F4A-69F8-45F9-89B6-0D0896D0F986}" presName="vert1" presStyleCnt="0"/>
      <dgm:spPr/>
    </dgm:pt>
    <dgm:pt modelId="{97B2A421-B808-4084-BA93-932C5549FD21}" type="pres">
      <dgm:prSet presAssocID="{172E7BB9-1C78-449E-B909-90EB4AFB0099}" presName="thickLine" presStyleLbl="alignNode1" presStyleIdx="4" presStyleCnt="6"/>
      <dgm:spPr/>
    </dgm:pt>
    <dgm:pt modelId="{CD40A32A-29EB-4480-A034-1B3E68ADE844}" type="pres">
      <dgm:prSet presAssocID="{172E7BB9-1C78-449E-B909-90EB4AFB0099}" presName="horz1" presStyleCnt="0"/>
      <dgm:spPr/>
    </dgm:pt>
    <dgm:pt modelId="{5F3AAB81-B8B3-4F81-AC66-A85C8E2D0058}" type="pres">
      <dgm:prSet presAssocID="{172E7BB9-1C78-449E-B909-90EB4AFB0099}" presName="tx1" presStyleLbl="revTx" presStyleIdx="4" presStyleCnt="6"/>
      <dgm:spPr/>
    </dgm:pt>
    <dgm:pt modelId="{46163876-6F8C-43E2-98D8-43E74403216B}" type="pres">
      <dgm:prSet presAssocID="{172E7BB9-1C78-449E-B909-90EB4AFB0099}" presName="vert1" presStyleCnt="0"/>
      <dgm:spPr/>
    </dgm:pt>
    <dgm:pt modelId="{D717BA04-2E81-4DA9-B557-B784BE864541}" type="pres">
      <dgm:prSet presAssocID="{BBF92C42-86DB-445E-BEEF-15E199F848C4}" presName="thickLine" presStyleLbl="alignNode1" presStyleIdx="5" presStyleCnt="6"/>
      <dgm:spPr/>
    </dgm:pt>
    <dgm:pt modelId="{FD9AF5CB-7B56-4A5D-ADCD-CE6F0AE83AA4}" type="pres">
      <dgm:prSet presAssocID="{BBF92C42-86DB-445E-BEEF-15E199F848C4}" presName="horz1" presStyleCnt="0"/>
      <dgm:spPr/>
    </dgm:pt>
    <dgm:pt modelId="{45725CEC-E39D-4B7B-BFDE-57EA4FEA8231}" type="pres">
      <dgm:prSet presAssocID="{BBF92C42-86DB-445E-BEEF-15E199F848C4}" presName="tx1" presStyleLbl="revTx" presStyleIdx="5" presStyleCnt="6"/>
      <dgm:spPr/>
    </dgm:pt>
    <dgm:pt modelId="{3832FE82-F26E-4E73-A377-523B34A6BE5C}" type="pres">
      <dgm:prSet presAssocID="{BBF92C42-86DB-445E-BEEF-15E199F848C4}" presName="vert1" presStyleCnt="0"/>
      <dgm:spPr/>
    </dgm:pt>
  </dgm:ptLst>
  <dgm:cxnLst>
    <dgm:cxn modelId="{17DB1D11-E9DD-4827-BD20-888F016DC615}" type="presOf" srcId="{642CE5B8-BDBF-40DE-8034-C16004920A66}" destId="{09BD1B95-5181-4057-B4D0-504B530533BE}" srcOrd="0" destOrd="0" presId="urn:microsoft.com/office/officeart/2008/layout/LinedList"/>
    <dgm:cxn modelId="{40342241-EFFD-418A-B297-D0CC77E85DD3}" type="presOf" srcId="{172E7BB9-1C78-449E-B909-90EB4AFB0099}" destId="{5F3AAB81-B8B3-4F81-AC66-A85C8E2D0058}" srcOrd="0" destOrd="0" presId="urn:microsoft.com/office/officeart/2008/layout/LinedList"/>
    <dgm:cxn modelId="{D75A2B48-B901-4138-85B8-9F680C1D1319}" srcId="{5F2EBFA4-C8DC-47F0-8E87-0CEF18087C46}" destId="{DAFB5F4A-69F8-45F9-89B6-0D0896D0F986}" srcOrd="3" destOrd="0" parTransId="{D9B5B5AD-CB27-400A-A3DB-12CC5E596296}" sibTransId="{609945DF-A19E-485D-8DDE-6728815A5B77}"/>
    <dgm:cxn modelId="{89C00159-F0D2-4E83-A0DB-6B6E35F75E31}" srcId="{5F2EBFA4-C8DC-47F0-8E87-0CEF18087C46}" destId="{787C4050-CD40-46C5-8ABD-2955AF7846BF}" srcOrd="0" destOrd="0" parTransId="{C32E0E55-F604-4B7D-8360-F9CD1FB7B945}" sibTransId="{A8C4F2A0-708E-4CF8-B075-9DF89B0A98EB}"/>
    <dgm:cxn modelId="{6DB7449E-913D-47DC-A268-185024E1C4ED}" srcId="{5F2EBFA4-C8DC-47F0-8E87-0CEF18087C46}" destId="{1D2BE068-D82B-4AE2-A4D1-718D66A8BC93}" srcOrd="2" destOrd="0" parTransId="{E5F91C32-BDD8-4CF1-8890-65B778C0335C}" sibTransId="{FFB6FDD5-38B9-47E0-B849-3CE24B8146FB}"/>
    <dgm:cxn modelId="{B6B9399F-1BCE-4BDA-805A-476D4B2A22CD}" srcId="{5F2EBFA4-C8DC-47F0-8E87-0CEF18087C46}" destId="{172E7BB9-1C78-449E-B909-90EB4AFB0099}" srcOrd="4" destOrd="0" parTransId="{D177B43F-8CE1-4813-87A1-B4FF306E0076}" sibTransId="{DD0DE9E2-DC91-43A4-83F1-1947AC5AAD36}"/>
    <dgm:cxn modelId="{04E83DA6-EFA9-4710-9FB7-06A3ABA8692C}" type="presOf" srcId="{787C4050-CD40-46C5-8ABD-2955AF7846BF}" destId="{FAF91CDA-AAB0-4DD4-BFF8-B3140978A25E}" srcOrd="0" destOrd="0" presId="urn:microsoft.com/office/officeart/2008/layout/LinedList"/>
    <dgm:cxn modelId="{E01576D6-9A8E-4155-8688-C81B5444760A}" srcId="{5F2EBFA4-C8DC-47F0-8E87-0CEF18087C46}" destId="{642CE5B8-BDBF-40DE-8034-C16004920A66}" srcOrd="1" destOrd="0" parTransId="{B5D4BA9B-C14D-41B4-8B51-444A05F3FB79}" sibTransId="{0D61C9E8-297A-44FE-85DF-1423414E187D}"/>
    <dgm:cxn modelId="{30C55BD7-DC35-41D5-B25B-8F948874581D}" type="presOf" srcId="{BBF92C42-86DB-445E-BEEF-15E199F848C4}" destId="{45725CEC-E39D-4B7B-BFDE-57EA4FEA8231}" srcOrd="0" destOrd="0" presId="urn:microsoft.com/office/officeart/2008/layout/LinedList"/>
    <dgm:cxn modelId="{636447D8-8A50-4866-96E9-24A3F17DD5B0}" srcId="{5F2EBFA4-C8DC-47F0-8E87-0CEF18087C46}" destId="{BBF92C42-86DB-445E-BEEF-15E199F848C4}" srcOrd="5" destOrd="0" parTransId="{6C3EAF4E-EB58-4E44-82B5-04C17201BB40}" sibTransId="{833B8021-AD34-4E55-94CD-7218C6B97252}"/>
    <dgm:cxn modelId="{7C5FBBDB-CEB6-42C8-A320-C68E8D0B91E5}" type="presOf" srcId="{5F2EBFA4-C8DC-47F0-8E87-0CEF18087C46}" destId="{EFD0DE84-5551-40EC-93D9-03FE6584F9A6}" srcOrd="0" destOrd="0" presId="urn:microsoft.com/office/officeart/2008/layout/LinedList"/>
    <dgm:cxn modelId="{A77F08E1-988C-4EAE-8907-0FC71959A459}" type="presOf" srcId="{DAFB5F4A-69F8-45F9-89B6-0D0896D0F986}" destId="{5D1A2841-DAF8-49A5-ADE7-1EDA51ABF51C}" srcOrd="0" destOrd="0" presId="urn:microsoft.com/office/officeart/2008/layout/LinedList"/>
    <dgm:cxn modelId="{8F5270EB-6EAE-4334-97F9-BCD9F2F59DC5}" type="presOf" srcId="{1D2BE068-D82B-4AE2-A4D1-718D66A8BC93}" destId="{04A8DDEB-BAD8-4064-B3AF-2D45F0F21E38}" srcOrd="0" destOrd="0" presId="urn:microsoft.com/office/officeart/2008/layout/LinedList"/>
    <dgm:cxn modelId="{55B5D544-A4FF-4BBC-AADB-E1F88397104A}" type="presParOf" srcId="{EFD0DE84-5551-40EC-93D9-03FE6584F9A6}" destId="{3B0E7269-0643-4986-B396-F2B915C7866E}" srcOrd="0" destOrd="0" presId="urn:microsoft.com/office/officeart/2008/layout/LinedList"/>
    <dgm:cxn modelId="{F6364B48-F315-4A38-BED6-619A9A512508}" type="presParOf" srcId="{EFD0DE84-5551-40EC-93D9-03FE6584F9A6}" destId="{A5EDDF55-982F-42C3-9B12-369A055EAE6D}" srcOrd="1" destOrd="0" presId="urn:microsoft.com/office/officeart/2008/layout/LinedList"/>
    <dgm:cxn modelId="{DD1B2043-6E20-45DB-B886-7F530465A3C2}" type="presParOf" srcId="{A5EDDF55-982F-42C3-9B12-369A055EAE6D}" destId="{FAF91CDA-AAB0-4DD4-BFF8-B3140978A25E}" srcOrd="0" destOrd="0" presId="urn:microsoft.com/office/officeart/2008/layout/LinedList"/>
    <dgm:cxn modelId="{8A144CCD-BFE8-4E59-A5A0-8667B2600573}" type="presParOf" srcId="{A5EDDF55-982F-42C3-9B12-369A055EAE6D}" destId="{47F6EC50-D057-420F-A2ED-46A0805FDE1E}" srcOrd="1" destOrd="0" presId="urn:microsoft.com/office/officeart/2008/layout/LinedList"/>
    <dgm:cxn modelId="{93C3C100-4184-4F21-A56F-5867BFE0D4C0}" type="presParOf" srcId="{EFD0DE84-5551-40EC-93D9-03FE6584F9A6}" destId="{3D452133-E6C3-4F11-BD58-DB2850006CE2}" srcOrd="2" destOrd="0" presId="urn:microsoft.com/office/officeart/2008/layout/LinedList"/>
    <dgm:cxn modelId="{340F57E1-6558-463D-8281-30CC21A97A14}" type="presParOf" srcId="{EFD0DE84-5551-40EC-93D9-03FE6584F9A6}" destId="{75194F93-FF84-4353-8D38-90633CFBD7A5}" srcOrd="3" destOrd="0" presId="urn:microsoft.com/office/officeart/2008/layout/LinedList"/>
    <dgm:cxn modelId="{A9F86449-1A61-4C75-ADE8-CF108AFA0E8D}" type="presParOf" srcId="{75194F93-FF84-4353-8D38-90633CFBD7A5}" destId="{09BD1B95-5181-4057-B4D0-504B530533BE}" srcOrd="0" destOrd="0" presId="urn:microsoft.com/office/officeart/2008/layout/LinedList"/>
    <dgm:cxn modelId="{A8CF5536-9EE0-4B1F-A8D9-D7E69CF08204}" type="presParOf" srcId="{75194F93-FF84-4353-8D38-90633CFBD7A5}" destId="{CABF4A47-BB06-4FA4-9541-A7C0F2A117BF}" srcOrd="1" destOrd="0" presId="urn:microsoft.com/office/officeart/2008/layout/LinedList"/>
    <dgm:cxn modelId="{71399AD5-B2C2-4AF5-A3A0-F9565F7371FD}" type="presParOf" srcId="{EFD0DE84-5551-40EC-93D9-03FE6584F9A6}" destId="{EFDCB107-72CB-4CDD-98A8-1C8490AEB485}" srcOrd="4" destOrd="0" presId="urn:microsoft.com/office/officeart/2008/layout/LinedList"/>
    <dgm:cxn modelId="{0C6CF935-CE95-4518-BAB2-BA233FF81C2F}" type="presParOf" srcId="{EFD0DE84-5551-40EC-93D9-03FE6584F9A6}" destId="{F3E929B7-9382-4EF6-A79A-89EA43EBC756}" srcOrd="5" destOrd="0" presId="urn:microsoft.com/office/officeart/2008/layout/LinedList"/>
    <dgm:cxn modelId="{C8E80264-1F0E-40C9-94BA-25E6CED1C270}" type="presParOf" srcId="{F3E929B7-9382-4EF6-A79A-89EA43EBC756}" destId="{04A8DDEB-BAD8-4064-B3AF-2D45F0F21E38}" srcOrd="0" destOrd="0" presId="urn:microsoft.com/office/officeart/2008/layout/LinedList"/>
    <dgm:cxn modelId="{DE1C698B-05AC-47FC-892B-C073F7792CDF}" type="presParOf" srcId="{F3E929B7-9382-4EF6-A79A-89EA43EBC756}" destId="{E0126CB8-2757-4FDC-887D-77DC54D91F85}" srcOrd="1" destOrd="0" presId="urn:microsoft.com/office/officeart/2008/layout/LinedList"/>
    <dgm:cxn modelId="{CE4B54AA-F43B-4E7A-AEE0-4F81C0F66CEF}" type="presParOf" srcId="{EFD0DE84-5551-40EC-93D9-03FE6584F9A6}" destId="{CFC48738-5959-40B2-8456-FF053E3F8B95}" srcOrd="6" destOrd="0" presId="urn:microsoft.com/office/officeart/2008/layout/LinedList"/>
    <dgm:cxn modelId="{69D916FC-5530-4C7B-B12A-C39822EAD2C2}" type="presParOf" srcId="{EFD0DE84-5551-40EC-93D9-03FE6584F9A6}" destId="{B2C7F0CC-4DFE-4A5F-8325-B2CD435DA801}" srcOrd="7" destOrd="0" presId="urn:microsoft.com/office/officeart/2008/layout/LinedList"/>
    <dgm:cxn modelId="{C23F7013-6AF7-448C-8543-051BEB482FD6}" type="presParOf" srcId="{B2C7F0CC-4DFE-4A5F-8325-B2CD435DA801}" destId="{5D1A2841-DAF8-49A5-ADE7-1EDA51ABF51C}" srcOrd="0" destOrd="0" presId="urn:microsoft.com/office/officeart/2008/layout/LinedList"/>
    <dgm:cxn modelId="{F980B44F-7057-4F64-8985-1097FD1804C6}" type="presParOf" srcId="{B2C7F0CC-4DFE-4A5F-8325-B2CD435DA801}" destId="{998685BF-58E6-4036-B808-7995F474ED0A}" srcOrd="1" destOrd="0" presId="urn:microsoft.com/office/officeart/2008/layout/LinedList"/>
    <dgm:cxn modelId="{16D46AB1-9C25-40EE-840D-56CD009F9DA3}" type="presParOf" srcId="{EFD0DE84-5551-40EC-93D9-03FE6584F9A6}" destId="{97B2A421-B808-4084-BA93-932C5549FD21}" srcOrd="8" destOrd="0" presId="urn:microsoft.com/office/officeart/2008/layout/LinedList"/>
    <dgm:cxn modelId="{825D437F-0439-4960-A4FE-CAEF68CABA02}" type="presParOf" srcId="{EFD0DE84-5551-40EC-93D9-03FE6584F9A6}" destId="{CD40A32A-29EB-4480-A034-1B3E68ADE844}" srcOrd="9" destOrd="0" presId="urn:microsoft.com/office/officeart/2008/layout/LinedList"/>
    <dgm:cxn modelId="{31CB7C05-C931-481E-8960-4B01D67F83DD}" type="presParOf" srcId="{CD40A32A-29EB-4480-A034-1B3E68ADE844}" destId="{5F3AAB81-B8B3-4F81-AC66-A85C8E2D0058}" srcOrd="0" destOrd="0" presId="urn:microsoft.com/office/officeart/2008/layout/LinedList"/>
    <dgm:cxn modelId="{29C69A37-4CE2-4BF9-937C-D9A5A3170A6C}" type="presParOf" srcId="{CD40A32A-29EB-4480-A034-1B3E68ADE844}" destId="{46163876-6F8C-43E2-98D8-43E74403216B}" srcOrd="1" destOrd="0" presId="urn:microsoft.com/office/officeart/2008/layout/LinedList"/>
    <dgm:cxn modelId="{A909B995-B096-40A0-B2CE-AE4C69159068}" type="presParOf" srcId="{EFD0DE84-5551-40EC-93D9-03FE6584F9A6}" destId="{D717BA04-2E81-4DA9-B557-B784BE864541}" srcOrd="10" destOrd="0" presId="urn:microsoft.com/office/officeart/2008/layout/LinedList"/>
    <dgm:cxn modelId="{AB679EDB-E2A2-4969-9ED4-B864FC9B7F24}" type="presParOf" srcId="{EFD0DE84-5551-40EC-93D9-03FE6584F9A6}" destId="{FD9AF5CB-7B56-4A5D-ADCD-CE6F0AE83AA4}" srcOrd="11" destOrd="0" presId="urn:microsoft.com/office/officeart/2008/layout/LinedList"/>
    <dgm:cxn modelId="{0F549FCF-1120-4BDA-8E07-DF0758180E68}" type="presParOf" srcId="{FD9AF5CB-7B56-4A5D-ADCD-CE6F0AE83AA4}" destId="{45725CEC-E39D-4B7B-BFDE-57EA4FEA8231}" srcOrd="0" destOrd="0" presId="urn:microsoft.com/office/officeart/2008/layout/LinedList"/>
    <dgm:cxn modelId="{0F36C5D3-E499-4969-B397-475E4127B749}" type="presParOf" srcId="{FD9AF5CB-7B56-4A5D-ADCD-CE6F0AE83AA4}" destId="{3832FE82-F26E-4E73-A377-523B34A6BE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F6DA3-E6AF-44F0-9A6F-526C2E5B3800}">
      <dsp:nvSpPr>
        <dsp:cNvPr id="0" name=""/>
        <dsp:cNvSpPr/>
      </dsp:nvSpPr>
      <dsp:spPr>
        <a:xfrm>
          <a:off x="0" y="0"/>
          <a:ext cx="53090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6FB8F-5FB1-4D95-AF86-2A536976CD61}">
      <dsp:nvSpPr>
        <dsp:cNvPr id="0" name=""/>
        <dsp:cNvSpPr/>
      </dsp:nvSpPr>
      <dsp:spPr>
        <a:xfrm>
          <a:off x="0" y="0"/>
          <a:ext cx="53090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Ευαισθητοποίηση πολιτών </a:t>
          </a:r>
          <a:r>
            <a:rPr lang="el-GR" sz="2000" kern="1200" dirty="0"/>
            <a:t>μέσω της ενημέρωσης για τα επικίνδυνα απόβλητα που παράγονται από τα νοικοκυριά. Διαφώτιση για τον σωστό τρόπο διαλογής και διαχείρισης τους.</a:t>
          </a:r>
          <a:endParaRPr lang="en-GB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0"/>
        <a:ext cx="5309085" cy="1382683"/>
      </dsp:txXfrm>
    </dsp:sp>
    <dsp:sp modelId="{567866D5-4F58-454A-A8C3-E8D6B2AB4F3B}">
      <dsp:nvSpPr>
        <dsp:cNvPr id="0" name=""/>
        <dsp:cNvSpPr/>
      </dsp:nvSpPr>
      <dsp:spPr>
        <a:xfrm>
          <a:off x="0" y="1382683"/>
          <a:ext cx="53090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04CB7-80EF-43A6-8837-0E63C427F720}">
      <dsp:nvSpPr>
        <dsp:cNvPr id="0" name=""/>
        <dsp:cNvSpPr/>
      </dsp:nvSpPr>
      <dsp:spPr>
        <a:xfrm>
          <a:off x="0" y="1382683"/>
          <a:ext cx="53090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Εισαγωγή καλών πρακτικών </a:t>
          </a:r>
          <a:r>
            <a:rPr lang="el-GR" sz="2000" kern="1200" dirty="0"/>
            <a:t>για τη διαχείριση των επικίνδυνων αποβλήτων μέσω της συλλογής τους από τα νοικοκυριά με τη βοήθεια 4 κινητών μονάδων που επισκέπτονται τις τοπικές αρχές.</a:t>
          </a:r>
          <a:endParaRPr lang="en-US" sz="2000" kern="1200" dirty="0"/>
        </a:p>
      </dsp:txBody>
      <dsp:txXfrm>
        <a:off x="0" y="1382683"/>
        <a:ext cx="5309085" cy="1382683"/>
      </dsp:txXfrm>
    </dsp:sp>
    <dsp:sp modelId="{6085C8FE-A08D-4809-BCBE-582C98289E5D}">
      <dsp:nvSpPr>
        <dsp:cNvPr id="0" name=""/>
        <dsp:cNvSpPr/>
      </dsp:nvSpPr>
      <dsp:spPr>
        <a:xfrm>
          <a:off x="0" y="2765367"/>
          <a:ext cx="53090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AA4B7-C930-498E-AA44-79C502A061F5}">
      <dsp:nvSpPr>
        <dsp:cNvPr id="0" name=""/>
        <dsp:cNvSpPr/>
      </dsp:nvSpPr>
      <dsp:spPr>
        <a:xfrm>
          <a:off x="0" y="2765367"/>
          <a:ext cx="5302130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Αφύπνιση πολιτών </a:t>
          </a:r>
          <a:r>
            <a:rPr lang="el-GR" sz="2000" kern="1200" dirty="0"/>
            <a:t>σχετικά με την ανάγκη αλλαγής του τρόπου διαχείρισης των επικίνδυνων οικιακών αποβλήτων με πιο ασφαλή τρόπο ανάλογα με κάθε ροή αποβλήτου.</a:t>
          </a:r>
          <a:endParaRPr lang="en-US" sz="2000" kern="1200" dirty="0"/>
        </a:p>
      </dsp:txBody>
      <dsp:txXfrm>
        <a:off x="0" y="2765367"/>
        <a:ext cx="5302130" cy="1382683"/>
      </dsp:txXfrm>
    </dsp:sp>
    <dsp:sp modelId="{656D775C-8473-4F56-A16E-C52B0765CFFC}">
      <dsp:nvSpPr>
        <dsp:cNvPr id="0" name=""/>
        <dsp:cNvSpPr/>
      </dsp:nvSpPr>
      <dsp:spPr>
        <a:xfrm>
          <a:off x="0" y="4148051"/>
          <a:ext cx="530908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962F3-2F36-42CD-A52B-E9C83806773B}">
      <dsp:nvSpPr>
        <dsp:cNvPr id="0" name=""/>
        <dsp:cNvSpPr/>
      </dsp:nvSpPr>
      <dsp:spPr>
        <a:xfrm>
          <a:off x="0" y="4148051"/>
          <a:ext cx="530908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Επέκταση</a:t>
          </a:r>
          <a:r>
            <a:rPr lang="el-GR" sz="2000" kern="1200" dirty="0"/>
            <a:t> της ηλεκτρονικής συλλογής στοιχείων σε άλλους τύπους αποβλήτων και τήρηση αρχείου για την παρακολούθηση της ροής αποβλήτου στην Κύπρο.</a:t>
          </a:r>
          <a:endParaRPr lang="en-GB" sz="2000" kern="1200" dirty="0"/>
        </a:p>
      </dsp:txBody>
      <dsp:txXfrm>
        <a:off x="0" y="4148051"/>
        <a:ext cx="5309085" cy="1382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1064F-A831-4ECC-86EE-BCA8B7C29305}">
      <dsp:nvSpPr>
        <dsp:cNvPr id="0" name=""/>
        <dsp:cNvSpPr/>
      </dsp:nvSpPr>
      <dsp:spPr>
        <a:xfrm>
          <a:off x="520414" y="0"/>
          <a:ext cx="582978" cy="5827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21229-7FEF-40EE-824E-97CCD75E6C46}">
      <dsp:nvSpPr>
        <dsp:cNvPr id="0" name=""/>
        <dsp:cNvSpPr/>
      </dsp:nvSpPr>
      <dsp:spPr>
        <a:xfrm>
          <a:off x="162090" y="848619"/>
          <a:ext cx="1295507" cy="1869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Κόστος</a:t>
          </a:r>
          <a:r>
            <a:rPr lang="en-GB" sz="1500" kern="1200" dirty="0"/>
            <a:t> €239.000 </a:t>
          </a:r>
          <a:r>
            <a:rPr lang="el-GR" sz="1500" kern="1200" dirty="0"/>
            <a:t>Διάρκεια από Φεβρουάριο 2021 μέχρι Απρίλιο 2024</a:t>
          </a:r>
          <a:endParaRPr lang="en-US" sz="1500" kern="1200" dirty="0"/>
        </a:p>
      </dsp:txBody>
      <dsp:txXfrm>
        <a:off x="162090" y="848619"/>
        <a:ext cx="1295507" cy="1869995"/>
      </dsp:txXfrm>
    </dsp:sp>
    <dsp:sp modelId="{6151B1E7-5CDC-4BE5-B720-C35FBAA9335B}">
      <dsp:nvSpPr>
        <dsp:cNvPr id="0" name=""/>
        <dsp:cNvSpPr/>
      </dsp:nvSpPr>
      <dsp:spPr>
        <a:xfrm>
          <a:off x="2042636" y="0"/>
          <a:ext cx="582978" cy="582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690C2-60A0-4FCA-A61E-194EF0BFB81F}">
      <dsp:nvSpPr>
        <dsp:cNvPr id="0" name=""/>
        <dsp:cNvSpPr/>
      </dsp:nvSpPr>
      <dsp:spPr>
        <a:xfrm>
          <a:off x="1678637" y="848749"/>
          <a:ext cx="1295507" cy="187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Εκπόνηση εξαμηνιαίων και ετήσιων εκθέσεων</a:t>
          </a:r>
          <a:endParaRPr lang="en-US" sz="1500" kern="1200" dirty="0"/>
        </a:p>
      </dsp:txBody>
      <dsp:txXfrm>
        <a:off x="1678637" y="848749"/>
        <a:ext cx="1295507" cy="1877090"/>
      </dsp:txXfrm>
    </dsp:sp>
    <dsp:sp modelId="{E0D626A1-E945-4DEB-997D-F19776A8BD2C}">
      <dsp:nvSpPr>
        <dsp:cNvPr id="0" name=""/>
        <dsp:cNvSpPr/>
      </dsp:nvSpPr>
      <dsp:spPr>
        <a:xfrm>
          <a:off x="3564857" y="0"/>
          <a:ext cx="582978" cy="5829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74053-2924-42B0-A885-D3C67F0896B0}">
      <dsp:nvSpPr>
        <dsp:cNvPr id="0" name=""/>
        <dsp:cNvSpPr/>
      </dsp:nvSpPr>
      <dsp:spPr>
        <a:xfrm>
          <a:off x="3206896" y="848749"/>
          <a:ext cx="1295507" cy="187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Παροχή τεχνικής βοήθειας στα έγγραφα διαγωνισμών</a:t>
          </a:r>
          <a:endParaRPr lang="en-US" sz="1500" kern="1200" dirty="0"/>
        </a:p>
      </dsp:txBody>
      <dsp:txXfrm>
        <a:off x="3206896" y="848749"/>
        <a:ext cx="1295507" cy="1877090"/>
      </dsp:txXfrm>
    </dsp:sp>
    <dsp:sp modelId="{4F30D30A-895B-40D7-B3AF-28539AD53F53}">
      <dsp:nvSpPr>
        <dsp:cNvPr id="0" name=""/>
        <dsp:cNvSpPr/>
      </dsp:nvSpPr>
      <dsp:spPr>
        <a:xfrm>
          <a:off x="465977" y="2233040"/>
          <a:ext cx="582978" cy="5829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E34F1-4445-43C7-BB9E-D1DD0BCC45CE}">
      <dsp:nvSpPr>
        <dsp:cNvPr id="0" name=""/>
        <dsp:cNvSpPr/>
      </dsp:nvSpPr>
      <dsp:spPr>
        <a:xfrm>
          <a:off x="64557" y="2857199"/>
          <a:ext cx="1514357" cy="187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Συντονισμός Δικτύου Κινητών Μονάδων με επισκέψεις σε επιλεγμένες τοποθεσίες σε όλη την Κύπρο για τη συλλογή και μεταφορά επικινδύνων οικιακών αποβλήτων σε </a:t>
          </a:r>
          <a:r>
            <a:rPr lang="el-GR" sz="1500" b="1" kern="1200" dirty="0" err="1"/>
            <a:t>αδειοδοτημένες</a:t>
          </a:r>
          <a:r>
            <a:rPr lang="el-GR" sz="1500" b="1" kern="1200" dirty="0"/>
            <a:t> εγκαταστάσεις για επεξεργασία</a:t>
          </a:r>
          <a:endParaRPr lang="en-US" sz="1500" b="1" kern="1200" dirty="0"/>
        </a:p>
      </dsp:txBody>
      <dsp:txXfrm>
        <a:off x="64557" y="2857199"/>
        <a:ext cx="1514357" cy="1877090"/>
      </dsp:txXfrm>
    </dsp:sp>
    <dsp:sp modelId="{E0C9DE69-18DB-4D23-883B-BF44DA88BCBC}">
      <dsp:nvSpPr>
        <dsp:cNvPr id="0" name=""/>
        <dsp:cNvSpPr/>
      </dsp:nvSpPr>
      <dsp:spPr>
        <a:xfrm>
          <a:off x="2097624" y="2233040"/>
          <a:ext cx="582978" cy="5829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F05F2-BAFD-43CD-95B4-9E0CA41E3C88}">
      <dsp:nvSpPr>
        <dsp:cNvPr id="0" name=""/>
        <dsp:cNvSpPr/>
      </dsp:nvSpPr>
      <dsp:spPr>
        <a:xfrm>
          <a:off x="1741359" y="2852487"/>
          <a:ext cx="1295507" cy="187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Απασχόληση εξειδικευμένου προσωπικού για την ενημέρωση πολιτών και μαθητών σχετικά με την ανάγκη και τα οφέλη της χωριστής συλλογής επικίνδυνων οικιακών αποβλήτων</a:t>
          </a:r>
          <a:endParaRPr lang="en-US" sz="1500" kern="1200" dirty="0"/>
        </a:p>
      </dsp:txBody>
      <dsp:txXfrm>
        <a:off x="1741359" y="2852487"/>
        <a:ext cx="1295507" cy="1877090"/>
      </dsp:txXfrm>
    </dsp:sp>
    <dsp:sp modelId="{15CBB5EA-C104-4D22-9BBA-26576CC80769}">
      <dsp:nvSpPr>
        <dsp:cNvPr id="0" name=""/>
        <dsp:cNvSpPr/>
      </dsp:nvSpPr>
      <dsp:spPr>
        <a:xfrm>
          <a:off x="3674282" y="2233040"/>
          <a:ext cx="582978" cy="5829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BE174-CCF2-48DA-A621-7F6E58E87389}">
      <dsp:nvSpPr>
        <dsp:cNvPr id="0" name=""/>
        <dsp:cNvSpPr/>
      </dsp:nvSpPr>
      <dsp:spPr>
        <a:xfrm>
          <a:off x="3263581" y="2852487"/>
          <a:ext cx="1404382" cy="187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Ενασχόληση με τις διαδικασίες </a:t>
          </a:r>
          <a:r>
            <a:rPr lang="el-GR" sz="1500" kern="1200" dirty="0" err="1"/>
            <a:t>αδειοδότησης</a:t>
          </a:r>
          <a:r>
            <a:rPr lang="el-GR" sz="1500" kern="1200" dirty="0"/>
            <a:t> και περιβαλλοντικών αδειών</a:t>
          </a:r>
          <a:endParaRPr lang="en-US" sz="1500" kern="1200" dirty="0"/>
        </a:p>
      </dsp:txBody>
      <dsp:txXfrm>
        <a:off x="3263581" y="2852487"/>
        <a:ext cx="1404382" cy="1877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66F5A-DC1C-4CAA-91C5-3E3547FDD6E4}">
      <dsp:nvSpPr>
        <dsp:cNvPr id="0" name=""/>
        <dsp:cNvSpPr/>
      </dsp:nvSpPr>
      <dsp:spPr>
        <a:xfrm>
          <a:off x="378121" y="16778"/>
          <a:ext cx="573486" cy="5734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17C67-4285-4E35-8601-5D059A7899BB}">
      <dsp:nvSpPr>
        <dsp:cNvPr id="0" name=""/>
        <dsp:cNvSpPr/>
      </dsp:nvSpPr>
      <dsp:spPr>
        <a:xfrm>
          <a:off x="0" y="658340"/>
          <a:ext cx="1445185" cy="118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Κόστος</a:t>
          </a:r>
          <a:r>
            <a:rPr lang="en-US" sz="1500" kern="1200" dirty="0"/>
            <a:t> €74.970 </a:t>
          </a: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Διάρκεια </a:t>
          </a:r>
          <a:r>
            <a:rPr lang="en-US" sz="1500" kern="1200" dirty="0"/>
            <a:t>30</a:t>
          </a:r>
          <a:r>
            <a:rPr lang="el-GR" sz="1500" kern="1200" dirty="0"/>
            <a:t>+</a:t>
          </a:r>
          <a:r>
            <a:rPr lang="en-US" sz="1500" kern="1200" dirty="0"/>
            <a:t> </a:t>
          </a:r>
          <a:r>
            <a:rPr lang="el-GR" sz="1500" kern="1200" dirty="0"/>
            <a:t>μήνες</a:t>
          </a:r>
          <a:endParaRPr lang="en-US" sz="1500" kern="1200" dirty="0"/>
        </a:p>
      </dsp:txBody>
      <dsp:txXfrm>
        <a:off x="0" y="658340"/>
        <a:ext cx="1445185" cy="1182815"/>
      </dsp:txXfrm>
    </dsp:sp>
    <dsp:sp modelId="{296C3A2A-60C5-499C-AECB-D16296BC0BD6}">
      <dsp:nvSpPr>
        <dsp:cNvPr id="0" name=""/>
        <dsp:cNvSpPr/>
      </dsp:nvSpPr>
      <dsp:spPr>
        <a:xfrm>
          <a:off x="2174358" y="0"/>
          <a:ext cx="573486" cy="5734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CE452-D590-4AE7-9AA6-798676A80C5E}">
      <dsp:nvSpPr>
        <dsp:cNvPr id="0" name=""/>
        <dsp:cNvSpPr/>
      </dsp:nvSpPr>
      <dsp:spPr>
        <a:xfrm>
          <a:off x="1668855" y="658340"/>
          <a:ext cx="1584491" cy="118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3 δραστηριότητες ενημέρωσης (εναρκτήρια, ενδιάμεση και τελική)</a:t>
          </a:r>
          <a:endParaRPr lang="en-US" sz="1500" kern="1200" dirty="0"/>
        </a:p>
      </dsp:txBody>
      <dsp:txXfrm>
        <a:off x="1668855" y="658340"/>
        <a:ext cx="1584491" cy="1182815"/>
      </dsp:txXfrm>
    </dsp:sp>
    <dsp:sp modelId="{E01BDD3F-55B0-4257-A540-164930C297C9}">
      <dsp:nvSpPr>
        <dsp:cNvPr id="0" name=""/>
        <dsp:cNvSpPr/>
      </dsp:nvSpPr>
      <dsp:spPr>
        <a:xfrm>
          <a:off x="3840710" y="0"/>
          <a:ext cx="573486" cy="5734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C8FBB-C877-47FC-ADD3-D7F96AB3DDC6}">
      <dsp:nvSpPr>
        <dsp:cNvPr id="0" name=""/>
        <dsp:cNvSpPr/>
      </dsp:nvSpPr>
      <dsp:spPr>
        <a:xfrm>
          <a:off x="3477016" y="658340"/>
          <a:ext cx="1377616" cy="118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I</a:t>
          </a:r>
          <a:r>
            <a:rPr lang="el-GR" sz="1500" kern="1200" dirty="0" err="1"/>
            <a:t>στότοπος</a:t>
          </a:r>
          <a:r>
            <a:rPr lang="el-GR" sz="1500" kern="1200" dirty="0"/>
            <a:t>, </a:t>
          </a:r>
          <a:r>
            <a:rPr lang="fr-FR" sz="1500" kern="1200" dirty="0"/>
            <a:t>F</a:t>
          </a:r>
          <a:r>
            <a:rPr lang="en-GB" sz="1500" kern="1200" dirty="0" err="1"/>
            <a:t>acebook</a:t>
          </a:r>
          <a:r>
            <a:rPr lang="el-GR" sz="1500" kern="1200" dirty="0"/>
            <a:t>, </a:t>
          </a:r>
          <a:r>
            <a:rPr lang="en-GB" sz="1500" kern="1200" dirty="0"/>
            <a:t>Instagram</a:t>
          </a:r>
          <a:r>
            <a:rPr lang="el-GR" sz="1500" kern="1200" dirty="0"/>
            <a:t> &amp; </a:t>
          </a:r>
          <a:r>
            <a:rPr lang="fr-FR" sz="1500" kern="1200" dirty="0" err="1"/>
            <a:t>Youtube</a:t>
          </a:r>
          <a:r>
            <a:rPr lang="fr-FR" sz="1500" kern="1200" dirty="0"/>
            <a:t> </a:t>
          </a:r>
          <a:r>
            <a:rPr lang="el-GR" sz="1500" kern="1200" dirty="0"/>
            <a:t>με πληροφορίες για το Έργο και τον μηχανισμό ΕΟΧ / Νορβηγίας</a:t>
          </a:r>
          <a:r>
            <a:rPr lang="en-US" sz="1500" kern="1200" dirty="0"/>
            <a:t>: </a:t>
          </a:r>
          <a:r>
            <a:rPr lang="en-US" sz="1500" kern="1200" dirty="0">
              <a:hlinkClick xmlns:r="http://schemas.openxmlformats.org/officeDocument/2006/relationships" r:id="rId7"/>
            </a:rPr>
            <a:t>www.epikindynaapovlita.com</a:t>
          </a:r>
          <a:r>
            <a:rPr lang="en-US" sz="1500" kern="1200" dirty="0"/>
            <a:t> </a:t>
          </a:r>
        </a:p>
      </dsp:txBody>
      <dsp:txXfrm>
        <a:off x="3477016" y="658340"/>
        <a:ext cx="1377616" cy="1182815"/>
      </dsp:txXfrm>
    </dsp:sp>
    <dsp:sp modelId="{01B1DE73-D4C1-4789-B13B-959B4D611406}">
      <dsp:nvSpPr>
        <dsp:cNvPr id="0" name=""/>
        <dsp:cNvSpPr/>
      </dsp:nvSpPr>
      <dsp:spPr>
        <a:xfrm>
          <a:off x="418715" y="2949487"/>
          <a:ext cx="573486" cy="57348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CDD92-C26F-41A0-8DF7-24D5A0F3E6D4}">
      <dsp:nvSpPr>
        <dsp:cNvPr id="0" name=""/>
        <dsp:cNvSpPr/>
      </dsp:nvSpPr>
      <dsp:spPr>
        <a:xfrm>
          <a:off x="3" y="3773415"/>
          <a:ext cx="1411617" cy="118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Πληροφορίες για τις διοικητικές υπηρεσίες που είναι αρμόδιες για την υλοποίηση των επικοινωνιακών μέτρων</a:t>
          </a:r>
          <a:endParaRPr lang="en-US" sz="1500" kern="1200" dirty="0"/>
        </a:p>
      </dsp:txBody>
      <dsp:txXfrm>
        <a:off x="3" y="3773415"/>
        <a:ext cx="1411617" cy="1182815"/>
      </dsp:txXfrm>
    </dsp:sp>
    <dsp:sp modelId="{FE86A543-6705-4413-8533-5D5EBA2B7BE7}">
      <dsp:nvSpPr>
        <dsp:cNvPr id="0" name=""/>
        <dsp:cNvSpPr/>
      </dsp:nvSpPr>
      <dsp:spPr>
        <a:xfrm>
          <a:off x="2209175" y="2998411"/>
          <a:ext cx="573486" cy="573486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51A62-117A-4EB5-90FC-8240B1A444A5}">
      <dsp:nvSpPr>
        <dsp:cNvPr id="0" name=""/>
        <dsp:cNvSpPr/>
      </dsp:nvSpPr>
      <dsp:spPr>
        <a:xfrm>
          <a:off x="1758185" y="3773415"/>
          <a:ext cx="1475465" cy="118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Δείκτες αξιολόγησης των μέτρων επικοινωνίας σε σχέση με την </a:t>
          </a:r>
          <a:r>
            <a:rPr lang="el-GR" sz="1500" kern="1200" dirty="0" err="1"/>
            <a:t>αναγνωρισιμότητα</a:t>
          </a:r>
          <a:r>
            <a:rPr lang="el-GR" sz="1500" kern="1200" dirty="0"/>
            <a:t> και ευαισθητοποίηση του Έργου</a:t>
          </a:r>
          <a:endParaRPr lang="en-US" sz="1500" kern="1200" dirty="0"/>
        </a:p>
      </dsp:txBody>
      <dsp:txXfrm>
        <a:off x="1758185" y="3773415"/>
        <a:ext cx="1475465" cy="1182815"/>
      </dsp:txXfrm>
    </dsp:sp>
    <dsp:sp modelId="{BDB3440F-C8A0-4D3D-9CD4-8141794B2A1A}">
      <dsp:nvSpPr>
        <dsp:cNvPr id="0" name=""/>
        <dsp:cNvSpPr/>
      </dsp:nvSpPr>
      <dsp:spPr>
        <a:xfrm>
          <a:off x="3876299" y="3039977"/>
          <a:ext cx="573486" cy="573486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24306-6B50-4564-8400-E886636A0C6C}">
      <dsp:nvSpPr>
        <dsp:cNvPr id="0" name=""/>
        <dsp:cNvSpPr/>
      </dsp:nvSpPr>
      <dsp:spPr>
        <a:xfrm>
          <a:off x="3580215" y="3798349"/>
          <a:ext cx="1274414" cy="1182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Διαφημιστική πινακίδα, πανό</a:t>
          </a:r>
          <a:r>
            <a:rPr lang="en-US" sz="1500" kern="1200" dirty="0"/>
            <a:t>, </a:t>
          </a:r>
          <a:r>
            <a:rPr lang="el-GR" sz="1500" kern="1200" dirty="0"/>
            <a:t>φυλλάδια</a:t>
          </a:r>
          <a:r>
            <a:rPr lang="en-US" sz="1500" kern="1200" dirty="0"/>
            <a:t>, </a:t>
          </a:r>
          <a:r>
            <a:rPr lang="el-GR" sz="1500" kern="1200" dirty="0"/>
            <a:t>δωράκια, </a:t>
          </a:r>
          <a:r>
            <a:rPr lang="fr-FR" sz="1500" kern="1200" dirty="0"/>
            <a:t>tv /radio spots</a:t>
          </a:r>
          <a:endParaRPr lang="en-US" sz="1500" kern="1200" dirty="0"/>
        </a:p>
      </dsp:txBody>
      <dsp:txXfrm>
        <a:off x="3580215" y="3798349"/>
        <a:ext cx="1274414" cy="118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E7269-0643-4986-B396-F2B915C7866E}">
      <dsp:nvSpPr>
        <dsp:cNvPr id="0" name=""/>
        <dsp:cNvSpPr/>
      </dsp:nvSpPr>
      <dsp:spPr>
        <a:xfrm>
          <a:off x="0" y="1750"/>
          <a:ext cx="619360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F91CDA-AAB0-4DD4-BFF8-B3140978A25E}">
      <dsp:nvSpPr>
        <dsp:cNvPr id="0" name=""/>
        <dsp:cNvSpPr/>
      </dsp:nvSpPr>
      <dsp:spPr>
        <a:xfrm>
          <a:off x="0" y="1750"/>
          <a:ext cx="6193604" cy="59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29/3/2023: Εκδήλωση ΓΔΑ για την παρουσίαση των  δράσεων και της προόδου των έργων ΕΟΧ / Νορβηγίας</a:t>
          </a:r>
          <a:endParaRPr lang="en-US" sz="2000" kern="1200" dirty="0"/>
        </a:p>
      </dsp:txBody>
      <dsp:txXfrm>
        <a:off x="0" y="1750"/>
        <a:ext cx="6193604" cy="596771"/>
      </dsp:txXfrm>
    </dsp:sp>
    <dsp:sp modelId="{3D452133-E6C3-4F11-BD58-DB2850006CE2}">
      <dsp:nvSpPr>
        <dsp:cNvPr id="0" name=""/>
        <dsp:cNvSpPr/>
      </dsp:nvSpPr>
      <dsp:spPr>
        <a:xfrm>
          <a:off x="0" y="598521"/>
          <a:ext cx="619360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BD1B95-5181-4057-B4D0-504B530533BE}">
      <dsp:nvSpPr>
        <dsp:cNvPr id="0" name=""/>
        <dsp:cNvSpPr/>
      </dsp:nvSpPr>
      <dsp:spPr>
        <a:xfrm>
          <a:off x="0" y="598521"/>
          <a:ext cx="6193604" cy="59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30/3/2023: Εορτασμός Παγκόσμιας Ημέρας Μηδενικών Αποβλήτων </a:t>
          </a:r>
          <a:endParaRPr lang="en-US" sz="2000" kern="1200" dirty="0"/>
        </a:p>
      </dsp:txBody>
      <dsp:txXfrm>
        <a:off x="0" y="598521"/>
        <a:ext cx="6193604" cy="596771"/>
      </dsp:txXfrm>
    </dsp:sp>
    <dsp:sp modelId="{EFDCB107-72CB-4CDD-98A8-1C8490AEB485}">
      <dsp:nvSpPr>
        <dsp:cNvPr id="0" name=""/>
        <dsp:cNvSpPr/>
      </dsp:nvSpPr>
      <dsp:spPr>
        <a:xfrm>
          <a:off x="0" y="1195293"/>
          <a:ext cx="619360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A8DDEB-BAD8-4064-B3AF-2D45F0F21E38}">
      <dsp:nvSpPr>
        <dsp:cNvPr id="0" name=""/>
        <dsp:cNvSpPr/>
      </dsp:nvSpPr>
      <dsp:spPr>
        <a:xfrm>
          <a:off x="0" y="1195293"/>
          <a:ext cx="6193604" cy="59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6/6/2023: Εορτασμός Παγκόσμιας Ημέρας Περιβάλλοντος &amp; δημοσιογραφική διάσκεψη</a:t>
          </a:r>
          <a:endParaRPr lang="en-US" sz="2000" kern="1200" dirty="0"/>
        </a:p>
      </dsp:txBody>
      <dsp:txXfrm>
        <a:off x="0" y="1195293"/>
        <a:ext cx="6193604" cy="596771"/>
      </dsp:txXfrm>
    </dsp:sp>
    <dsp:sp modelId="{CFC48738-5959-40B2-8456-FF053E3F8B95}">
      <dsp:nvSpPr>
        <dsp:cNvPr id="0" name=""/>
        <dsp:cNvSpPr/>
      </dsp:nvSpPr>
      <dsp:spPr>
        <a:xfrm>
          <a:off x="0" y="1792065"/>
          <a:ext cx="619360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1A2841-DAF8-49A5-ADE7-1EDA51ABF51C}">
      <dsp:nvSpPr>
        <dsp:cNvPr id="0" name=""/>
        <dsp:cNvSpPr/>
      </dsp:nvSpPr>
      <dsp:spPr>
        <a:xfrm>
          <a:off x="0" y="1792065"/>
          <a:ext cx="6193604" cy="59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Ιούλιος 2023: Εναρκτήρια ενημέρωση &amp; Προβολή πλάνου δικτύου 4 κινητών μονάδων</a:t>
          </a:r>
          <a:endParaRPr lang="en-US" sz="2000" kern="1200" dirty="0"/>
        </a:p>
      </dsp:txBody>
      <dsp:txXfrm>
        <a:off x="0" y="1792065"/>
        <a:ext cx="6193604" cy="596771"/>
      </dsp:txXfrm>
    </dsp:sp>
    <dsp:sp modelId="{97B2A421-B808-4084-BA93-932C5549FD21}">
      <dsp:nvSpPr>
        <dsp:cNvPr id="0" name=""/>
        <dsp:cNvSpPr/>
      </dsp:nvSpPr>
      <dsp:spPr>
        <a:xfrm>
          <a:off x="0" y="2388837"/>
          <a:ext cx="619360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AAB81-B8B3-4F81-AC66-A85C8E2D0058}">
      <dsp:nvSpPr>
        <dsp:cNvPr id="0" name=""/>
        <dsp:cNvSpPr/>
      </dsp:nvSpPr>
      <dsp:spPr>
        <a:xfrm>
          <a:off x="0" y="2388837"/>
          <a:ext cx="6193604" cy="59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Νοέμβριος 2023: Ενδιάμεση ενημέρωση</a:t>
          </a:r>
          <a:endParaRPr lang="en-US" sz="2000" kern="1200" dirty="0"/>
        </a:p>
      </dsp:txBody>
      <dsp:txXfrm>
        <a:off x="0" y="2388837"/>
        <a:ext cx="6193604" cy="596771"/>
      </dsp:txXfrm>
    </dsp:sp>
    <dsp:sp modelId="{D717BA04-2E81-4DA9-B557-B784BE864541}">
      <dsp:nvSpPr>
        <dsp:cNvPr id="0" name=""/>
        <dsp:cNvSpPr/>
      </dsp:nvSpPr>
      <dsp:spPr>
        <a:xfrm>
          <a:off x="0" y="2985609"/>
          <a:ext cx="619360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725CEC-E39D-4B7B-BFDE-57EA4FEA8231}">
      <dsp:nvSpPr>
        <dsp:cNvPr id="0" name=""/>
        <dsp:cNvSpPr/>
      </dsp:nvSpPr>
      <dsp:spPr>
        <a:xfrm>
          <a:off x="0" y="2985609"/>
          <a:ext cx="6193604" cy="59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Απρίλιος 2024: Τελική ενημέρωση</a:t>
          </a:r>
          <a:endParaRPr lang="en-GB" sz="2000" kern="1200" dirty="0"/>
        </a:p>
      </dsp:txBody>
      <dsp:txXfrm>
        <a:off x="0" y="2985609"/>
        <a:ext cx="6193604" cy="596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8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1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35CC-25EF-D9ED-39A0-FE628423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97F9A-5910-C3ED-565A-56EF828B4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49A6-3EB9-115C-17DA-1FE21CB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E3E78-F1D2-A8DC-838D-22C2C030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B2432-C404-6712-F3D7-3B91DE57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1157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3D8C4-0E38-BCA1-BB9D-9CAB58AC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3E28-75AA-14B5-3900-0F2515E76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FE892-39D1-B8CF-6038-2D8EFF90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82255-E022-033A-5113-0CE69CCA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FB2C-680D-529E-734B-CC1ABAEB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1685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5CBB-FA5A-30CE-AF5B-BD5F19AF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9A9E8-E3A0-5487-AA81-27520DCF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3DF81-4B39-7234-0E72-5FEE3E0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B1DAA-CAE5-69BF-6C4B-BE0B0974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CAEEB-C5AA-46EB-5906-690FE2B6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118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57339-4B1E-A4FD-B67A-87E772B4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6DDD-4F0F-FC17-5D51-48B97DEF0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05411-78C0-BB72-AA0A-9D6DB0B62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961FB-74C7-B0B9-D1A6-CC875B6B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E1FF3-1EF8-207A-BA7C-6EB3389B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29589-A116-CAA9-8276-E844B5F1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75035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920B-9C4D-85B4-435E-744EB3264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FF907-3D06-23FA-4D89-AF88893E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95C77-1054-9ACE-A863-1DC5EF067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C4A65-B006-8B64-BAEC-22DAD1630D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E5976-28AB-32BD-FABC-20225C35F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F35AA-B299-315D-E370-524BBF17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407AC-82DA-865F-D847-20DFAB91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03B45-0028-BA3F-F05C-E94D82AF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05236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42892-E56E-A380-2CDC-3F895FB1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904CD-F119-D94A-EBC0-6D939837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E530D-F1F5-7502-C8DD-D862600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45D89-6AFF-3A1C-0626-39E73E4F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79215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66432-7D6A-4F87-F1CA-DD5F280E9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9F4C6-1BA6-0CBC-3E26-1CDC69E4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F9876-0DDA-382C-CFC2-A1C7A4BA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3510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1AAD-A43F-3410-9FC6-29086F5E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6B61-0A76-4C66-5B72-628B2FC4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29C1F-7D8A-AD0E-7856-9BFB0F55A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9F3AE-1F4D-F1A3-4A16-C8883EEF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B3978-097D-B25C-4D3F-2B281319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8D76A-3788-5B66-F7B9-1FA745B1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7643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9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7562-4D9D-DF89-DE60-0C79431F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6062A-1240-C1D0-1379-F0BAFE8A9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91084-F2E0-50CF-BCAE-128097EDE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EB09D-D43C-B6BB-BE85-3DFEDBED5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FF197-224B-A02A-DD51-0820C27A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A9F4D-8717-15F8-7A03-5BEEEB40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1213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F517-2DBC-633A-1F40-B5599237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0341C-3BEF-83F8-6B24-FEC904F30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E04DC-7203-CF5E-8972-2577B218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A70C-FC2A-8129-0631-4DABD918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EC0B-6BEB-C5D8-66B7-8F767447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84661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F38AC-2A7F-95DE-4F25-28499FF32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5FB12-63B9-100A-AD03-0AAE8F7ED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F3F76-84F5-4D19-5F35-511FF0015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F2048-E076-E49C-4C1C-F1838DEF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2878-DF81-88E8-F368-F67D2288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231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7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5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1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6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BC969-E71A-44A2-AB82-E418E060F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8550-A5E6-4D4C-969A-F84025B6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DDA21-DA1D-5458-79E5-ADB94A38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CF367-9D03-5B1B-D401-8BBCBDF2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4D390-0E57-95A9-5106-DAE60AC59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2F9C3-B9EA-4ADB-A41C-7F46F2A2BDF9}" type="datetimeFigureOut">
              <a:rPr lang="en-CY" smtClean="0"/>
              <a:t>06/06/2023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DCDA-AF22-5E51-C918-B054CF4D4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FFEBA-782B-CB4A-AE77-C79B71C02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8F6DD-CC44-4CE0-9C45-FB0FE0FB925D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8718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8.png"/><Relationship Id="rId12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A8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A9303-A1C4-FD9F-A821-BCA7D35E0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60" y="6140741"/>
            <a:ext cx="715669" cy="633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AEB1E-C7EE-EAB2-AE4C-2902DA8CA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05" y="6140741"/>
            <a:ext cx="565377" cy="633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090BEE-CD70-F910-E511-D3C450159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272" y="6140741"/>
            <a:ext cx="843193" cy="63336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CDEEE2-628F-797A-C2C6-20111E915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876" y="3506598"/>
            <a:ext cx="6683433" cy="171180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l-G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 Ιουνίου 2023 </a:t>
            </a:r>
          </a:p>
          <a:p>
            <a:pPr marL="0" indent="0" algn="ctr">
              <a:buNone/>
            </a:pPr>
            <a:r>
              <a:rPr lang="el-GR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Τμήμα Περιβάλλοντος</a:t>
            </a:r>
            <a:endParaRPr lang="en-GB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Ιωάννα Κωνσταντινίδου</a:t>
            </a:r>
            <a:endParaRPr lang="en-GB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Ανώτερη Λειτουργός Περιβάλλοντος</a:t>
            </a:r>
          </a:p>
          <a:p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218EC-6A1A-A6BA-5CE2-85BD7A32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25" y="696110"/>
            <a:ext cx="6297532" cy="2525262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Χωριστή συλλογή και διαχείριση επικινδύνων οικιακών αποβλήτων</a:t>
            </a:r>
            <a:endParaRPr lang="en-CY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76F0D5-E1E0-EB86-3DAE-7F2D68484F6C}"/>
              </a:ext>
            </a:extLst>
          </p:cNvPr>
          <p:cNvSpPr txBox="1"/>
          <p:nvPr/>
        </p:nvSpPr>
        <p:spPr>
          <a:xfrm>
            <a:off x="2972616" y="5653768"/>
            <a:ext cx="3113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https://epikindynaapovlita.com</a:t>
            </a:r>
          </a:p>
        </p:txBody>
      </p:sp>
    </p:spTree>
    <p:extLst>
      <p:ext uri="{BB962C8B-B14F-4D97-AF65-F5344CB8AC3E}">
        <p14:creationId xmlns:p14="http://schemas.microsoft.com/office/powerpoint/2010/main" val="132100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1104116"/>
            <a:ext cx="6193604" cy="9990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Δράσεις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π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ρο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βολής Έργου</a:t>
            </a:r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4370C-732D-FF65-E321-4D3F380D4A43}"/>
              </a:ext>
            </a:extLst>
          </p:cNvPr>
          <p:cNvSpPr txBox="1"/>
          <p:nvPr/>
        </p:nvSpPr>
        <p:spPr>
          <a:xfrm>
            <a:off x="473201" y="42288"/>
            <a:ext cx="619360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1200" dirty="0"/>
              <a:t>Ιστοσελίδα: www.epikindynaapovlita.com</a:t>
            </a:r>
          </a:p>
          <a:p>
            <a:pPr algn="r">
              <a:spcAft>
                <a:spcPts val="600"/>
              </a:spcAft>
            </a:pPr>
            <a:r>
              <a:rPr lang="el-GR" sz="1200" dirty="0" err="1"/>
              <a:t>Instagram</a:t>
            </a:r>
            <a:r>
              <a:rPr lang="el-GR" sz="1200" dirty="0"/>
              <a:t>: www.instagram.com/epikindynaapovlita.cy</a:t>
            </a:r>
          </a:p>
          <a:p>
            <a:pPr algn="r">
              <a:spcAft>
                <a:spcPts val="600"/>
              </a:spcAft>
            </a:pPr>
            <a:r>
              <a:rPr lang="el-GR" sz="1200" dirty="0"/>
              <a:t>Facebook: www.facebook.com/epikindina.apovlita</a:t>
            </a:r>
          </a:p>
          <a:p>
            <a:pPr algn="r">
              <a:spcAft>
                <a:spcPts val="600"/>
              </a:spcAft>
            </a:pPr>
            <a:r>
              <a:rPr lang="el-GR" sz="1200" dirty="0" err="1"/>
              <a:t>YouTube</a:t>
            </a:r>
            <a:r>
              <a:rPr lang="el-GR" sz="1200" dirty="0"/>
              <a:t>: www.youtube.com/channel/UCva1ENzmVUvqmlo9fkYsdWQ</a:t>
            </a:r>
            <a:endParaRPr lang="en-GB" sz="1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5D51BB-9136-75D3-E783-17B8C41E7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395994"/>
              </p:ext>
            </p:extLst>
          </p:nvPr>
        </p:nvGraphicFramePr>
        <p:xfrm>
          <a:off x="473202" y="2476262"/>
          <a:ext cx="6193605" cy="358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4F87AF0-1E24-2699-B7EE-296795EAB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862" y="0"/>
            <a:ext cx="2181138" cy="21811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B891B-8603-7F97-2D0D-64BE9B50EF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861" y="2338430"/>
            <a:ext cx="2181139" cy="21811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A8D98F-E353-9AAB-9010-1B9E54DFAD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2860" y="4676859"/>
            <a:ext cx="2181140" cy="2181140"/>
          </a:xfrm>
          <a:prstGeom prst="rect">
            <a:avLst/>
          </a:prstGeom>
        </p:spPr>
      </p:pic>
      <p:pic>
        <p:nvPicPr>
          <p:cNvPr id="25" name="Picture 24" descr="A logo with a person and leaves&#10;&#10;Description automatically generated with low confidence">
            <a:extLst>
              <a:ext uri="{FF2B5EF4-FFF2-40B4-BE49-F238E27FC236}">
                <a16:creationId xmlns:a16="http://schemas.microsoft.com/office/drawing/2014/main" id="{F16588B5-5C2C-0E34-4EBC-7ED670C4C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1017" y="6143447"/>
            <a:ext cx="735789" cy="651173"/>
          </a:xfrm>
          <a:prstGeom prst="rect">
            <a:avLst/>
          </a:prstGeom>
        </p:spPr>
      </p:pic>
      <p:pic>
        <p:nvPicPr>
          <p:cNvPr id="26" name="Picture 2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A77BC49B-8494-6F20-2E9D-9C040058DC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198" y="6145499"/>
            <a:ext cx="579441" cy="649121"/>
          </a:xfrm>
          <a:prstGeom prst="rect">
            <a:avLst/>
          </a:prstGeom>
        </p:spPr>
      </p:pic>
      <p:pic>
        <p:nvPicPr>
          <p:cNvPr id="28" name="Picture 27" descr="A logo with a house and a tree&#10;&#10;Description automatically generated with low confidence">
            <a:extLst>
              <a:ext uri="{FF2B5EF4-FFF2-40B4-BE49-F238E27FC236}">
                <a16:creationId xmlns:a16="http://schemas.microsoft.com/office/drawing/2014/main" id="{92B32C2D-3D45-8811-061A-E6B42AD4FD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5847" y="6145499"/>
            <a:ext cx="864167" cy="6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4D2D0373-1361-8A22-D4F3-BB1FB713F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4" r="18988" b="-1"/>
          <a:stretch/>
        </p:blipFill>
        <p:spPr>
          <a:xfrm>
            <a:off x="1891769" y="10"/>
            <a:ext cx="7252231" cy="685799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B4B7E2-0B86-DB29-DECC-D74CD4D26620}"/>
              </a:ext>
            </a:extLst>
          </p:cNvPr>
          <p:cNvSpPr txBox="1"/>
          <p:nvPr/>
        </p:nvSpPr>
        <p:spPr>
          <a:xfrm>
            <a:off x="423949" y="365125"/>
            <a:ext cx="5286895" cy="1679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l-GR" sz="4000" b="1" dirty="0">
                <a:solidFill>
                  <a:prstClr val="black"/>
                </a:solidFill>
                <a:latin typeface="Calibri Light" panose="020F0302020204030204"/>
              </a:rPr>
              <a:t>Συμπληρωματικότητα συγχρηματοδοτούμενων έργων</a:t>
            </a: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58FE63-3B96-C6AD-1CBF-708BCA052028}"/>
              </a:ext>
            </a:extLst>
          </p:cNvPr>
          <p:cNvSpPr txBox="1">
            <a:spLocks/>
          </p:cNvSpPr>
          <p:nvPr/>
        </p:nvSpPr>
        <p:spPr>
          <a:xfrm>
            <a:off x="423949" y="2044931"/>
            <a:ext cx="5286895" cy="466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LIFE IP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/>
              </a:rPr>
              <a:t>Cyzero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WASTE: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Προϋπολογισμός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€14.785.848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Διάρκεια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10/2021 – 9/2029</a:t>
            </a:r>
          </a:p>
          <a:p>
            <a:pPr algn="l"/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Κύριες δράσεις για τα επικίνδυνα οικιακά απόβλητα (ΕΟΑ)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A2.3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Μελέτη για τη Διαχείριση των ΕΟΑ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C3.1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Κατασκευή 2 κέντρων ΕΟΑ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&amp; 4 κινητών μονάδων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Οι δράσεις στοχεύουν στην εκτροπή των ΕΟΑ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από τα νοικοκυριά σε </a:t>
            </a:r>
            <a:r>
              <a:rPr lang="el-GR" sz="2000" dirty="0" err="1">
                <a:solidFill>
                  <a:prstClr val="black"/>
                </a:solidFill>
                <a:latin typeface="Calibri" panose="020F0502020204030204"/>
              </a:rPr>
              <a:t>αδειοδοτημένες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 εγκαταστάσεις διαχείρισης επικίνδυνων αποβλήτων στην Κύπρο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l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https://cyzerowaste.com</a:t>
            </a:r>
            <a:r>
              <a:rPr lang="el-GR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4C9A6-F34E-0C61-EF97-E56039E29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38" y="5318620"/>
            <a:ext cx="1406027" cy="13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E9CD24-C613-4BFE-A1F7-21875CFE2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8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6B4B7E2-0B86-DB29-DECC-D74CD4D26620}"/>
              </a:ext>
            </a:extLst>
          </p:cNvPr>
          <p:cNvSpPr txBox="1"/>
          <p:nvPr/>
        </p:nvSpPr>
        <p:spPr>
          <a:xfrm>
            <a:off x="361954" y="3752852"/>
            <a:ext cx="2468166" cy="273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3100" b="1" dirty="0">
                <a:latin typeface="+mj-lt"/>
                <a:ea typeface="+mj-ea"/>
                <a:cs typeface="+mj-cs"/>
              </a:rPr>
              <a:t>EΕΑ / </a:t>
            </a:r>
            <a:br>
              <a:rPr lang="en-GB" sz="3100" b="1" dirty="0">
                <a:latin typeface="+mj-lt"/>
                <a:ea typeface="+mj-ea"/>
                <a:cs typeface="+mj-cs"/>
              </a:rPr>
            </a:br>
            <a:r>
              <a:rPr lang="en-GB" sz="3100" b="1" dirty="0">
                <a:latin typeface="+mj-lt"/>
                <a:ea typeface="+mj-ea"/>
                <a:cs typeface="+mj-cs"/>
              </a:rPr>
              <a:t>Norway Grants </a:t>
            </a:r>
            <a:br>
              <a:rPr lang="en-GB" sz="3100" b="1" dirty="0">
                <a:latin typeface="+mj-lt"/>
                <a:ea typeface="+mj-ea"/>
                <a:cs typeface="+mj-cs"/>
              </a:rPr>
            </a:br>
            <a:r>
              <a:rPr lang="en-GB" sz="3100" b="1" dirty="0">
                <a:latin typeface="+mj-lt"/>
                <a:ea typeface="+mj-ea"/>
                <a:cs typeface="+mj-cs"/>
              </a:rPr>
              <a:t>2014 -2021</a:t>
            </a:r>
            <a:endParaRPr lang="en-US" sz="3100" dirty="0">
              <a:latin typeface="+mj-lt"/>
              <a:ea typeface="+mj-ea"/>
              <a:cs typeface="+mj-cs"/>
            </a:endParaRPr>
          </a:p>
        </p:txBody>
      </p:sp>
      <p:pic>
        <p:nvPicPr>
          <p:cNvPr id="117" name="Picture 116" descr="A rainbow colored smoke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D2D0373-1361-8A22-D4F3-BB1FB713F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3" b="19603"/>
          <a:stretch/>
        </p:blipFill>
        <p:spPr>
          <a:xfrm>
            <a:off x="20" y="12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58FE63-3B96-C6AD-1CBF-708BCA052028}"/>
              </a:ext>
            </a:extLst>
          </p:cNvPr>
          <p:cNvSpPr txBox="1">
            <a:spLocks/>
          </p:cNvSpPr>
          <p:nvPr/>
        </p:nvSpPr>
        <p:spPr>
          <a:xfrm>
            <a:off x="2567031" y="3590488"/>
            <a:ext cx="6215015" cy="326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el-GR" sz="2000" dirty="0"/>
              <a:t>Η Κύπρος, μέσω του Ευρωπαϊκού Οικονομικού Χώρου (ΕΟΧ), θα λάβει €11.5 εκ. για την περίοδο 2014-2021 για τη χρηματοδότηση 12 έργων, που ολοκληρώνεται τον Απρίλιο 2024.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l-GR" sz="2000" dirty="0"/>
              <a:t>Οι χορηγίες στηρίζουν έργα σε τομείς όπως η </a:t>
            </a:r>
            <a:r>
              <a:rPr lang="el-GR" sz="2000" b="1" dirty="0"/>
              <a:t>προστασία και διαχείριση του περιβάλλοντος</a:t>
            </a:r>
            <a:r>
              <a:rPr lang="el-GR" sz="2000" dirty="0"/>
              <a:t>, η κλιματική αλλαγή και οι ανανεώσιμες πηγές ενέργειας, η κοινωνία των πολιτών, ο πολιτισμός, η αξιοπρεπής εργασία και η ανθρώπινη και κοινωνική ανάπτυξη και η εταιρική κοινωνική ευθύνη.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l-GR" sz="2000" dirty="0"/>
              <a:t>Αρμόδια Αρχή είναι η Γενική Διεύθυνση Ανάπτυξης</a:t>
            </a:r>
          </a:p>
        </p:txBody>
      </p:sp>
    </p:spTree>
    <p:extLst>
      <p:ext uri="{BB962C8B-B14F-4D97-AF65-F5344CB8AC3E}">
        <p14:creationId xmlns:p14="http://schemas.microsoft.com/office/powerpoint/2010/main" val="38683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933"/>
            <a:ext cx="6483094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2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5428" y="4444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82A0AE-26F2-5987-8584-604D0488B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915" y="190974"/>
            <a:ext cx="1902528" cy="1429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822" y="190974"/>
            <a:ext cx="3515766" cy="1833451"/>
          </a:xfrm>
        </p:spPr>
        <p:txBody>
          <a:bodyPr>
            <a:noAutofit/>
          </a:bodyPr>
          <a:lstStyle/>
          <a:p>
            <a:pPr algn="r"/>
            <a:r>
              <a:rPr lang="el-GR" sz="4000" b="1" dirty="0">
                <a:solidFill>
                  <a:srgbClr val="000000"/>
                </a:solidFill>
              </a:rPr>
              <a:t>Έργα του Τμήματος Περιβάλλοντος</a:t>
            </a:r>
            <a:endParaRPr lang="en-CY" sz="4000" b="1" dirty="0">
              <a:solidFill>
                <a:srgbClr val="000000"/>
              </a:solidFill>
            </a:endParaRPr>
          </a:p>
        </p:txBody>
      </p:sp>
      <p:sp>
        <p:nvSpPr>
          <p:cNvPr id="2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90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2A2B-E27D-0B77-EDDC-B3B85D07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822" y="2024425"/>
            <a:ext cx="3515766" cy="3976231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l-GR" sz="2000" dirty="0">
                <a:solidFill>
                  <a:srgbClr val="000000"/>
                </a:solidFill>
              </a:rPr>
              <a:t>Δύο Έργα από τα Νορβηγικά Ταμεία για την περίοδο 2014-2021:  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 algn="r">
              <a:buFont typeface="+mj-lt"/>
              <a:buAutoNum type="arabicPeriod"/>
            </a:pPr>
            <a:r>
              <a:rPr lang="el-GR" sz="2000" b="1" dirty="0">
                <a:solidFill>
                  <a:srgbClr val="000000"/>
                </a:solidFill>
              </a:rPr>
              <a:t>Χωριστή συλλογή και διαχείριση επικινδύνων οικιακών αποβλήτων</a:t>
            </a:r>
            <a:r>
              <a:rPr lang="en-US" sz="2000" b="1" dirty="0">
                <a:solidFill>
                  <a:srgbClr val="000000"/>
                </a:solidFill>
              </a:rPr>
              <a:t> -€500,000</a:t>
            </a:r>
          </a:p>
          <a:p>
            <a:pPr marL="457200" indent="-457200" algn="r"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</a:rPr>
              <a:t>Αξιολόγηση των επιπτώσεων της κλιματικής αλλαγής στη μεταφορά ατμοσφαιρικής ρύπανσης στην Κύπρο </a:t>
            </a:r>
            <a:r>
              <a:rPr lang="en-US" sz="2000" dirty="0">
                <a:solidFill>
                  <a:srgbClr val="000000"/>
                </a:solidFill>
              </a:rPr>
              <a:t>(ACCEPT) - €850,000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CD7AC-3AB9-AA2F-531B-D668F93C1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879" y="6121596"/>
            <a:ext cx="737308" cy="652518"/>
          </a:xfrm>
          <a:prstGeom prst="rect">
            <a:avLst/>
          </a:prstGeom>
        </p:spPr>
      </p:pic>
      <p:pic>
        <p:nvPicPr>
          <p:cNvPr id="21" name="Picture 20" descr="A picture containing outdoor, transport, plane, sky&#10;&#10;Description automatically generated">
            <a:extLst>
              <a:ext uri="{FF2B5EF4-FFF2-40B4-BE49-F238E27FC236}">
                <a16:creationId xmlns:a16="http://schemas.microsoft.com/office/drawing/2014/main" id="{10136BFD-7024-F5D3-6F80-4450F36B00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1" t="22880" r="11027" b="7247"/>
          <a:stretch/>
        </p:blipFill>
        <p:spPr>
          <a:xfrm>
            <a:off x="889234" y="3833375"/>
            <a:ext cx="2595896" cy="22065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837442-DB5C-1037-CE8F-C5A04110E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6417" y="6123963"/>
            <a:ext cx="580358" cy="6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5089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329184"/>
            <a:ext cx="4973089" cy="1783080"/>
          </a:xfrm>
        </p:spPr>
        <p:txBody>
          <a:bodyPr anchor="b">
            <a:normAutofit/>
          </a:bodyPr>
          <a:lstStyle/>
          <a:p>
            <a:r>
              <a:rPr lang="el-GR" sz="4000" b="1" dirty="0">
                <a:solidFill>
                  <a:srgbClr val="FFFFFF"/>
                </a:solidFill>
              </a:rPr>
              <a:t>Στόχοι του Έργου</a:t>
            </a:r>
            <a:endParaRPr lang="en-CY" sz="4000" b="1" dirty="0">
              <a:solidFill>
                <a:srgbClr val="FFFFFF"/>
              </a:solidFill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106" y="2362200"/>
            <a:ext cx="3042412" cy="18288"/>
          </a:xfrm>
          <a:custGeom>
            <a:avLst/>
            <a:gdLst>
              <a:gd name="connsiteX0" fmla="*/ 0 w 3042412"/>
              <a:gd name="connsiteY0" fmla="*/ 0 h 18288"/>
              <a:gd name="connsiteX1" fmla="*/ 608482 w 3042412"/>
              <a:gd name="connsiteY1" fmla="*/ 0 h 18288"/>
              <a:gd name="connsiteX2" fmla="*/ 1216965 w 3042412"/>
              <a:gd name="connsiteY2" fmla="*/ 0 h 18288"/>
              <a:gd name="connsiteX3" fmla="*/ 1825447 w 3042412"/>
              <a:gd name="connsiteY3" fmla="*/ 0 h 18288"/>
              <a:gd name="connsiteX4" fmla="*/ 237308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94778 w 3042412"/>
              <a:gd name="connsiteY7" fmla="*/ 18288 h 18288"/>
              <a:gd name="connsiteX8" fmla="*/ 1977568 w 3042412"/>
              <a:gd name="connsiteY8" fmla="*/ 18288 h 18288"/>
              <a:gd name="connsiteX9" fmla="*/ 1369085 w 3042412"/>
              <a:gd name="connsiteY9" fmla="*/ 18288 h 18288"/>
              <a:gd name="connsiteX10" fmla="*/ 821451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  <a:gd name="connsiteX0" fmla="*/ 0 w 3042412"/>
              <a:gd name="connsiteY0" fmla="*/ 0 h 18288"/>
              <a:gd name="connsiteX1" fmla="*/ 547634 w 3042412"/>
              <a:gd name="connsiteY1" fmla="*/ 0 h 18288"/>
              <a:gd name="connsiteX2" fmla="*/ 1064844 w 3042412"/>
              <a:gd name="connsiteY2" fmla="*/ 0 h 18288"/>
              <a:gd name="connsiteX3" fmla="*/ 1612478 w 3042412"/>
              <a:gd name="connsiteY3" fmla="*/ 0 h 18288"/>
              <a:gd name="connsiteX4" fmla="*/ 222096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33930 w 3042412"/>
              <a:gd name="connsiteY7" fmla="*/ 18288 h 18288"/>
              <a:gd name="connsiteX8" fmla="*/ 1764599 w 3042412"/>
              <a:gd name="connsiteY8" fmla="*/ 18288 h 18288"/>
              <a:gd name="connsiteX9" fmla="*/ 1247389 w 3042412"/>
              <a:gd name="connsiteY9" fmla="*/ 18288 h 18288"/>
              <a:gd name="connsiteX10" fmla="*/ 578058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412" h="18288" fill="none" extrusionOk="0">
                <a:moveTo>
                  <a:pt x="0" y="0"/>
                </a:moveTo>
                <a:cubicBezTo>
                  <a:pt x="241527" y="1934"/>
                  <a:pt x="312357" y="-25541"/>
                  <a:pt x="608482" y="0"/>
                </a:cubicBezTo>
                <a:cubicBezTo>
                  <a:pt x="905825" y="26755"/>
                  <a:pt x="942048" y="23771"/>
                  <a:pt x="1216965" y="0"/>
                </a:cubicBezTo>
                <a:cubicBezTo>
                  <a:pt x="1478453" y="-59231"/>
                  <a:pt x="1664162" y="8588"/>
                  <a:pt x="1825447" y="0"/>
                </a:cubicBezTo>
                <a:cubicBezTo>
                  <a:pt x="1988078" y="-33898"/>
                  <a:pt x="2137561" y="9222"/>
                  <a:pt x="2373081" y="0"/>
                </a:cubicBezTo>
                <a:cubicBezTo>
                  <a:pt x="2586708" y="28336"/>
                  <a:pt x="2815076" y="-64836"/>
                  <a:pt x="3042412" y="0"/>
                </a:cubicBezTo>
                <a:cubicBezTo>
                  <a:pt x="3042378" y="4844"/>
                  <a:pt x="3042002" y="11009"/>
                  <a:pt x="3042412" y="18288"/>
                </a:cubicBezTo>
                <a:cubicBezTo>
                  <a:pt x="2911904" y="16374"/>
                  <a:pt x="2661250" y="-38049"/>
                  <a:pt x="2494778" y="18288"/>
                </a:cubicBezTo>
                <a:cubicBezTo>
                  <a:pt x="2307404" y="32907"/>
                  <a:pt x="2098663" y="30051"/>
                  <a:pt x="1977568" y="18288"/>
                </a:cubicBezTo>
                <a:cubicBezTo>
                  <a:pt x="1870622" y="-9869"/>
                  <a:pt x="1546198" y="30007"/>
                  <a:pt x="1369085" y="18288"/>
                </a:cubicBezTo>
                <a:cubicBezTo>
                  <a:pt x="1212400" y="-20955"/>
                  <a:pt x="1052388" y="6064"/>
                  <a:pt x="821451" y="18288"/>
                </a:cubicBezTo>
                <a:cubicBezTo>
                  <a:pt x="599490" y="17953"/>
                  <a:pt x="163903" y="63790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042412" h="18288" stroke="0" extrusionOk="0">
                <a:moveTo>
                  <a:pt x="0" y="0"/>
                </a:moveTo>
                <a:cubicBezTo>
                  <a:pt x="245586" y="-7794"/>
                  <a:pt x="305354" y="-17085"/>
                  <a:pt x="547634" y="0"/>
                </a:cubicBezTo>
                <a:cubicBezTo>
                  <a:pt x="792151" y="22754"/>
                  <a:pt x="862568" y="-6918"/>
                  <a:pt x="1064844" y="0"/>
                </a:cubicBezTo>
                <a:cubicBezTo>
                  <a:pt x="1287782" y="14358"/>
                  <a:pt x="1408399" y="22587"/>
                  <a:pt x="1612478" y="0"/>
                </a:cubicBezTo>
                <a:cubicBezTo>
                  <a:pt x="1806201" y="-7497"/>
                  <a:pt x="2001135" y="-14315"/>
                  <a:pt x="2220961" y="0"/>
                </a:cubicBezTo>
                <a:cubicBezTo>
                  <a:pt x="2478404" y="56174"/>
                  <a:pt x="2863949" y="-41485"/>
                  <a:pt x="3042412" y="0"/>
                </a:cubicBezTo>
                <a:cubicBezTo>
                  <a:pt x="3041887" y="5049"/>
                  <a:pt x="3042605" y="12044"/>
                  <a:pt x="3042412" y="18288"/>
                </a:cubicBezTo>
                <a:cubicBezTo>
                  <a:pt x="2898261" y="22698"/>
                  <a:pt x="2711835" y="-4312"/>
                  <a:pt x="2433930" y="18288"/>
                </a:cubicBezTo>
                <a:cubicBezTo>
                  <a:pt x="2161458" y="45802"/>
                  <a:pt x="1964714" y="57508"/>
                  <a:pt x="1764599" y="18288"/>
                </a:cubicBezTo>
                <a:cubicBezTo>
                  <a:pt x="1552072" y="-5458"/>
                  <a:pt x="1481649" y="6173"/>
                  <a:pt x="1247389" y="18288"/>
                </a:cubicBezTo>
                <a:cubicBezTo>
                  <a:pt x="1065494" y="13144"/>
                  <a:pt x="864941" y="37672"/>
                  <a:pt x="578058" y="18288"/>
                </a:cubicBezTo>
                <a:cubicBezTo>
                  <a:pt x="292954" y="5041"/>
                  <a:pt x="152988" y="18121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042412" h="18288" fill="none" stroke="0" extrusionOk="0">
                <a:moveTo>
                  <a:pt x="0" y="0"/>
                </a:moveTo>
                <a:cubicBezTo>
                  <a:pt x="235158" y="5862"/>
                  <a:pt x="308044" y="-31950"/>
                  <a:pt x="608482" y="0"/>
                </a:cubicBezTo>
                <a:cubicBezTo>
                  <a:pt x="902629" y="27860"/>
                  <a:pt x="934292" y="30978"/>
                  <a:pt x="1216965" y="0"/>
                </a:cubicBezTo>
                <a:cubicBezTo>
                  <a:pt x="1510808" y="-36562"/>
                  <a:pt x="1634425" y="34680"/>
                  <a:pt x="1825447" y="0"/>
                </a:cubicBezTo>
                <a:cubicBezTo>
                  <a:pt x="1997408" y="-14401"/>
                  <a:pt x="2165611" y="21191"/>
                  <a:pt x="2373081" y="0"/>
                </a:cubicBezTo>
                <a:cubicBezTo>
                  <a:pt x="2621557" y="-225"/>
                  <a:pt x="2827861" y="-55622"/>
                  <a:pt x="3042412" y="0"/>
                </a:cubicBezTo>
                <a:cubicBezTo>
                  <a:pt x="3042726" y="4158"/>
                  <a:pt x="3041433" y="12539"/>
                  <a:pt x="3042412" y="18288"/>
                </a:cubicBezTo>
                <a:cubicBezTo>
                  <a:pt x="2956012" y="48012"/>
                  <a:pt x="2647692" y="-10464"/>
                  <a:pt x="2494778" y="18288"/>
                </a:cubicBezTo>
                <a:cubicBezTo>
                  <a:pt x="2306192" y="30912"/>
                  <a:pt x="2106948" y="29535"/>
                  <a:pt x="1977568" y="18288"/>
                </a:cubicBezTo>
                <a:cubicBezTo>
                  <a:pt x="1853031" y="-3851"/>
                  <a:pt x="1540302" y="30019"/>
                  <a:pt x="1369085" y="18288"/>
                </a:cubicBezTo>
                <a:cubicBezTo>
                  <a:pt x="1191765" y="-2739"/>
                  <a:pt x="1065499" y="-6890"/>
                  <a:pt x="821451" y="18288"/>
                </a:cubicBezTo>
                <a:cubicBezTo>
                  <a:pt x="599984" y="42417"/>
                  <a:pt x="179854" y="44896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042412"/>
                      <a:gd name="connsiteY0" fmla="*/ 0 h 18288"/>
                      <a:gd name="connsiteX1" fmla="*/ 608482 w 3042412"/>
                      <a:gd name="connsiteY1" fmla="*/ 0 h 18288"/>
                      <a:gd name="connsiteX2" fmla="*/ 1216965 w 3042412"/>
                      <a:gd name="connsiteY2" fmla="*/ 0 h 18288"/>
                      <a:gd name="connsiteX3" fmla="*/ 1825447 w 3042412"/>
                      <a:gd name="connsiteY3" fmla="*/ 0 h 18288"/>
                      <a:gd name="connsiteX4" fmla="*/ 2373081 w 3042412"/>
                      <a:gd name="connsiteY4" fmla="*/ 0 h 18288"/>
                      <a:gd name="connsiteX5" fmla="*/ 3042412 w 3042412"/>
                      <a:gd name="connsiteY5" fmla="*/ 0 h 18288"/>
                      <a:gd name="connsiteX6" fmla="*/ 3042412 w 3042412"/>
                      <a:gd name="connsiteY6" fmla="*/ 18288 h 18288"/>
                      <a:gd name="connsiteX7" fmla="*/ 2494778 w 3042412"/>
                      <a:gd name="connsiteY7" fmla="*/ 18288 h 18288"/>
                      <a:gd name="connsiteX8" fmla="*/ 1977568 w 3042412"/>
                      <a:gd name="connsiteY8" fmla="*/ 18288 h 18288"/>
                      <a:gd name="connsiteX9" fmla="*/ 1369085 w 3042412"/>
                      <a:gd name="connsiteY9" fmla="*/ 18288 h 18288"/>
                      <a:gd name="connsiteX10" fmla="*/ 821451 w 3042412"/>
                      <a:gd name="connsiteY10" fmla="*/ 18288 h 18288"/>
                      <a:gd name="connsiteX11" fmla="*/ 0 w 3042412"/>
                      <a:gd name="connsiteY11" fmla="*/ 18288 h 18288"/>
                      <a:gd name="connsiteX12" fmla="*/ 0 w 30424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42412" h="18288" fill="none" extrusionOk="0">
                        <a:moveTo>
                          <a:pt x="0" y="0"/>
                        </a:moveTo>
                        <a:cubicBezTo>
                          <a:pt x="247021" y="406"/>
                          <a:pt x="311375" y="-28103"/>
                          <a:pt x="608482" y="0"/>
                        </a:cubicBezTo>
                        <a:cubicBezTo>
                          <a:pt x="905589" y="28103"/>
                          <a:pt x="941513" y="26984"/>
                          <a:pt x="1216965" y="0"/>
                        </a:cubicBezTo>
                        <a:cubicBezTo>
                          <a:pt x="1492417" y="-26984"/>
                          <a:pt x="1661512" y="20769"/>
                          <a:pt x="1825447" y="0"/>
                        </a:cubicBezTo>
                        <a:cubicBezTo>
                          <a:pt x="1989382" y="-20769"/>
                          <a:pt x="2140981" y="8352"/>
                          <a:pt x="2373081" y="0"/>
                        </a:cubicBezTo>
                        <a:cubicBezTo>
                          <a:pt x="2605181" y="-8352"/>
                          <a:pt x="2830372" y="-14633"/>
                          <a:pt x="3042412" y="0"/>
                        </a:cubicBezTo>
                        <a:cubicBezTo>
                          <a:pt x="3042854" y="4516"/>
                          <a:pt x="3041585" y="12266"/>
                          <a:pt x="3042412" y="18288"/>
                        </a:cubicBezTo>
                        <a:cubicBezTo>
                          <a:pt x="2922119" y="39475"/>
                          <a:pt x="2679586" y="-798"/>
                          <a:pt x="2494778" y="18288"/>
                        </a:cubicBezTo>
                        <a:cubicBezTo>
                          <a:pt x="2309970" y="37374"/>
                          <a:pt x="2104493" y="36554"/>
                          <a:pt x="1977568" y="18288"/>
                        </a:cubicBezTo>
                        <a:cubicBezTo>
                          <a:pt x="1850643" y="23"/>
                          <a:pt x="1545734" y="34278"/>
                          <a:pt x="1369085" y="18288"/>
                        </a:cubicBezTo>
                        <a:cubicBezTo>
                          <a:pt x="1192436" y="2298"/>
                          <a:pt x="1048764" y="-2260"/>
                          <a:pt x="821451" y="18288"/>
                        </a:cubicBezTo>
                        <a:cubicBezTo>
                          <a:pt x="594138" y="38836"/>
                          <a:pt x="213550" y="54130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042412" h="18288" stroke="0" extrusionOk="0">
                        <a:moveTo>
                          <a:pt x="0" y="0"/>
                        </a:moveTo>
                        <a:cubicBezTo>
                          <a:pt x="254249" y="43"/>
                          <a:pt x="299528" y="-14916"/>
                          <a:pt x="547634" y="0"/>
                        </a:cubicBezTo>
                        <a:cubicBezTo>
                          <a:pt x="795740" y="14916"/>
                          <a:pt x="855495" y="-10692"/>
                          <a:pt x="1064844" y="0"/>
                        </a:cubicBezTo>
                        <a:cubicBezTo>
                          <a:pt x="1274193" y="10692"/>
                          <a:pt x="1405125" y="19931"/>
                          <a:pt x="1612478" y="0"/>
                        </a:cubicBezTo>
                        <a:cubicBezTo>
                          <a:pt x="1819831" y="-19931"/>
                          <a:pt x="1987615" y="-25056"/>
                          <a:pt x="2220961" y="0"/>
                        </a:cubicBezTo>
                        <a:cubicBezTo>
                          <a:pt x="2454307" y="25056"/>
                          <a:pt x="2867952" y="-30598"/>
                          <a:pt x="3042412" y="0"/>
                        </a:cubicBezTo>
                        <a:cubicBezTo>
                          <a:pt x="3042989" y="4624"/>
                          <a:pt x="3043231" y="11191"/>
                          <a:pt x="3042412" y="18288"/>
                        </a:cubicBezTo>
                        <a:cubicBezTo>
                          <a:pt x="2909174" y="44498"/>
                          <a:pt x="2715419" y="-8999"/>
                          <a:pt x="2433930" y="18288"/>
                        </a:cubicBezTo>
                        <a:cubicBezTo>
                          <a:pt x="2152441" y="45575"/>
                          <a:pt x="1986593" y="28277"/>
                          <a:pt x="1764599" y="18288"/>
                        </a:cubicBezTo>
                        <a:cubicBezTo>
                          <a:pt x="1542605" y="8299"/>
                          <a:pt x="1467397" y="18704"/>
                          <a:pt x="1247389" y="18288"/>
                        </a:cubicBezTo>
                        <a:cubicBezTo>
                          <a:pt x="1027381" y="17873"/>
                          <a:pt x="870240" y="28275"/>
                          <a:pt x="578058" y="18288"/>
                        </a:cubicBezTo>
                        <a:cubicBezTo>
                          <a:pt x="285876" y="8301"/>
                          <a:pt x="157187" y="20360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2A2B-E27D-0B77-EDDC-B3B85D07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2441448"/>
            <a:ext cx="5033698" cy="4032504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rgbClr val="FFFFFF"/>
                </a:solidFill>
              </a:rPr>
              <a:t>Εφαρμογή των μέτρων διαχείρισης επικίνδυνων οικιακών αποβλήτων (ΕΟΑ) του Σχεδίου Διαχείρισης Δημοτικών Αποβλήτων 2022-2028 (Υπ. Συμβούλιο 28.7.2022)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FFFFFF"/>
                </a:solidFill>
              </a:rPr>
              <a:t>Καθιέρωση χωριστής συλλογής ΕΟΑ μέχρι 1.1.2025 – οδηγία (ΕΕ) 2018/851 – για αποφυγή της ρύπανσης των δημοτικών αποβλήτων και για αποφυγή του περιορισμού της ποιότητας της ανακύκλωσης και επαναχρησιμοποίησης</a:t>
            </a:r>
          </a:p>
          <a:p>
            <a:r>
              <a:rPr lang="el-GR" sz="2000" dirty="0">
                <a:solidFill>
                  <a:srgbClr val="FFFFFF"/>
                </a:solidFill>
              </a:rPr>
              <a:t>Ενίσχυση υφιστάμενων συστημάτων διαχείρισης ΕΟΑ από τα Συστήματα Συλλογικής Διαχείρισης, τις </a:t>
            </a:r>
            <a:r>
              <a:rPr lang="el-GR" sz="2000" dirty="0" err="1">
                <a:solidFill>
                  <a:srgbClr val="FFFFFF"/>
                </a:solidFill>
              </a:rPr>
              <a:t>αδειοδοτημένες</a:t>
            </a:r>
            <a:r>
              <a:rPr lang="el-GR" sz="2000" dirty="0">
                <a:solidFill>
                  <a:srgbClr val="FFFFFF"/>
                </a:solidFill>
              </a:rPr>
              <a:t> εταιρίες και το Δίκτυο 23 Πράσινων Σημείων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CD7AC-3AB9-AA2F-531B-D668F93C1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95" y="6108778"/>
            <a:ext cx="751792" cy="665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454A1-4441-0D56-6C1F-38BE46AB6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08" y="6115574"/>
            <a:ext cx="587848" cy="658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82A0AE-26F2-5987-8584-604D0488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850" y="6143914"/>
            <a:ext cx="878751" cy="660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DE25B5-EF5F-65B0-B234-79D8DD31DC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820" r="5991"/>
          <a:stretch/>
        </p:blipFill>
        <p:spPr>
          <a:xfrm>
            <a:off x="5833921" y="188054"/>
            <a:ext cx="2278233" cy="174284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177800" stA="0" endPos="65000" dist="508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6BD954-9C58-5722-2ABF-5C8C10FE7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895" y="4084927"/>
            <a:ext cx="2278233" cy="1742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DE3524-6567-182E-F77A-C3069853C9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4375"/>
          <a:stretch/>
        </p:blipFill>
        <p:spPr>
          <a:xfrm>
            <a:off x="6306661" y="2112264"/>
            <a:ext cx="2278233" cy="174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1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7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218EC-6A1A-A6BA-5CE2-85BD7A32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" y="643467"/>
            <a:ext cx="2213403" cy="5571066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FFFFFF"/>
                </a:solidFill>
              </a:rPr>
              <a:t>Βασικοί πυλώνες του Έργου</a:t>
            </a:r>
            <a:endParaRPr lang="en-CY" b="1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A9303-A1C4-FD9F-A821-BCA7D35E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824" y="6158718"/>
            <a:ext cx="695363" cy="61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AEB1E-C7EE-EAB2-AE4C-2902DA8C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914" y="6115574"/>
            <a:ext cx="585488" cy="655896"/>
          </a:xfrm>
          <a:prstGeom prst="rect">
            <a:avLst/>
          </a:prstGeom>
        </p:spPr>
      </p:pic>
      <p:graphicFrame>
        <p:nvGraphicFramePr>
          <p:cNvPr id="70" name="Content Placeholder 2">
            <a:extLst>
              <a:ext uri="{FF2B5EF4-FFF2-40B4-BE49-F238E27FC236}">
                <a16:creationId xmlns:a16="http://schemas.microsoft.com/office/drawing/2014/main" id="{F4FA4CC3-6516-C27A-0CE9-3565D7889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998317"/>
              </p:ext>
            </p:extLst>
          </p:nvPr>
        </p:nvGraphicFramePr>
        <p:xfrm>
          <a:off x="3532911" y="506509"/>
          <a:ext cx="53090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BFC9269-56D8-0C3B-0C38-99A0D60F6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652" y="6109210"/>
            <a:ext cx="879491" cy="6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9E9B58-5FE8-78DB-FB06-3702B472E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47" y="2733177"/>
            <a:ext cx="2001063" cy="1503101"/>
          </a:xfrm>
          <a:prstGeom prst="rect">
            <a:avLst/>
          </a:prstGeom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2494" y="0"/>
            <a:ext cx="5671506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218EC-6A1A-A6BA-5CE2-85BD7A32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515" y="457203"/>
            <a:ext cx="4375598" cy="1835911"/>
          </a:xfrm>
        </p:spPr>
        <p:txBody>
          <a:bodyPr anchor="b">
            <a:normAutofit/>
          </a:bodyPr>
          <a:lstStyle/>
          <a:p>
            <a:r>
              <a:rPr lang="el-GR" sz="4000" b="1" dirty="0">
                <a:solidFill>
                  <a:srgbClr val="FFFFFF"/>
                </a:solidFill>
              </a:rPr>
              <a:t>Κύριες δράσεις του Έργου - €500.000 </a:t>
            </a:r>
            <a:endParaRPr lang="en-CY" sz="4000" b="1" dirty="0">
              <a:solidFill>
                <a:srgbClr val="FFFFFF"/>
              </a:solidFill>
            </a:endParaRPr>
          </a:p>
        </p:txBody>
      </p:sp>
      <p:sp>
        <p:nvSpPr>
          <p:cNvPr id="93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514" y="2560829"/>
            <a:ext cx="3771900" cy="18288"/>
          </a:xfrm>
          <a:custGeom>
            <a:avLst/>
            <a:gdLst>
              <a:gd name="connsiteX0" fmla="*/ 0 w 3771900"/>
              <a:gd name="connsiteY0" fmla="*/ 0 h 18288"/>
              <a:gd name="connsiteX1" fmla="*/ 704088 w 3771900"/>
              <a:gd name="connsiteY1" fmla="*/ 0 h 18288"/>
              <a:gd name="connsiteX2" fmla="*/ 1370457 w 3771900"/>
              <a:gd name="connsiteY2" fmla="*/ 0 h 18288"/>
              <a:gd name="connsiteX3" fmla="*/ 2036826 w 3771900"/>
              <a:gd name="connsiteY3" fmla="*/ 0 h 18288"/>
              <a:gd name="connsiteX4" fmla="*/ 2552319 w 3771900"/>
              <a:gd name="connsiteY4" fmla="*/ 0 h 18288"/>
              <a:gd name="connsiteX5" fmla="*/ 3105531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2112264 w 3771900"/>
              <a:gd name="connsiteY10" fmla="*/ 18288 h 18288"/>
              <a:gd name="connsiteX11" fmla="*/ 1445895 w 3771900"/>
              <a:gd name="connsiteY11" fmla="*/ 18288 h 18288"/>
              <a:gd name="connsiteX12" fmla="*/ 892683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  <a:gd name="connsiteX0" fmla="*/ 0 w 3771900"/>
              <a:gd name="connsiteY0" fmla="*/ 0 h 18288"/>
              <a:gd name="connsiteX1" fmla="*/ 590931 w 3771900"/>
              <a:gd name="connsiteY1" fmla="*/ 0 h 18288"/>
              <a:gd name="connsiteX2" fmla="*/ 1106424 w 3771900"/>
              <a:gd name="connsiteY2" fmla="*/ 0 h 18288"/>
              <a:gd name="connsiteX3" fmla="*/ 1810512 w 3771900"/>
              <a:gd name="connsiteY3" fmla="*/ 0 h 18288"/>
              <a:gd name="connsiteX4" fmla="*/ 2401443 w 3771900"/>
              <a:gd name="connsiteY4" fmla="*/ 0 h 18288"/>
              <a:gd name="connsiteX5" fmla="*/ 2992374 w 3771900"/>
              <a:gd name="connsiteY5" fmla="*/ 0 h 18288"/>
              <a:gd name="connsiteX6" fmla="*/ 3771900 w 3771900"/>
              <a:gd name="connsiteY6" fmla="*/ 0 h 18288"/>
              <a:gd name="connsiteX7" fmla="*/ 3771900 w 3771900"/>
              <a:gd name="connsiteY7" fmla="*/ 18288 h 18288"/>
              <a:gd name="connsiteX8" fmla="*/ 3143250 w 3771900"/>
              <a:gd name="connsiteY8" fmla="*/ 18288 h 18288"/>
              <a:gd name="connsiteX9" fmla="*/ 2627757 w 3771900"/>
              <a:gd name="connsiteY9" fmla="*/ 18288 h 18288"/>
              <a:gd name="connsiteX10" fmla="*/ 1999107 w 3771900"/>
              <a:gd name="connsiteY10" fmla="*/ 18288 h 18288"/>
              <a:gd name="connsiteX11" fmla="*/ 1370457 w 3771900"/>
              <a:gd name="connsiteY11" fmla="*/ 18288 h 18288"/>
              <a:gd name="connsiteX12" fmla="*/ 779526 w 3771900"/>
              <a:gd name="connsiteY12" fmla="*/ 18288 h 18288"/>
              <a:gd name="connsiteX13" fmla="*/ 0 w 3771900"/>
              <a:gd name="connsiteY13" fmla="*/ 18288 h 18288"/>
              <a:gd name="connsiteX14" fmla="*/ 0 w 37719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1900" h="18288" fill="none" extrusionOk="0">
                <a:moveTo>
                  <a:pt x="0" y="0"/>
                </a:moveTo>
                <a:cubicBezTo>
                  <a:pt x="287436" y="-36175"/>
                  <a:pt x="366245" y="33246"/>
                  <a:pt x="704088" y="0"/>
                </a:cubicBezTo>
                <a:cubicBezTo>
                  <a:pt x="1023542" y="-9212"/>
                  <a:pt x="1135888" y="21706"/>
                  <a:pt x="1370457" y="0"/>
                </a:cubicBezTo>
                <a:cubicBezTo>
                  <a:pt x="1612643" y="1012"/>
                  <a:pt x="1918282" y="-28472"/>
                  <a:pt x="2036826" y="0"/>
                </a:cubicBezTo>
                <a:cubicBezTo>
                  <a:pt x="2158661" y="40105"/>
                  <a:pt x="2354247" y="26415"/>
                  <a:pt x="2552319" y="0"/>
                </a:cubicBezTo>
                <a:cubicBezTo>
                  <a:pt x="2716777" y="-17114"/>
                  <a:pt x="2824915" y="23043"/>
                  <a:pt x="3105531" y="0"/>
                </a:cubicBezTo>
                <a:cubicBezTo>
                  <a:pt x="3381044" y="-32429"/>
                  <a:pt x="3596902" y="3395"/>
                  <a:pt x="3771900" y="0"/>
                </a:cubicBezTo>
                <a:cubicBezTo>
                  <a:pt x="3771609" y="9035"/>
                  <a:pt x="3771801" y="15148"/>
                  <a:pt x="3771900" y="18288"/>
                </a:cubicBezTo>
                <a:cubicBezTo>
                  <a:pt x="3457794" y="19957"/>
                  <a:pt x="3415448" y="-15179"/>
                  <a:pt x="3143250" y="18288"/>
                </a:cubicBezTo>
                <a:cubicBezTo>
                  <a:pt x="2866953" y="44091"/>
                  <a:pt x="2852564" y="22861"/>
                  <a:pt x="2627757" y="18288"/>
                </a:cubicBezTo>
                <a:cubicBezTo>
                  <a:pt x="2412632" y="15061"/>
                  <a:pt x="2228768" y="-1260"/>
                  <a:pt x="2112264" y="18288"/>
                </a:cubicBezTo>
                <a:cubicBezTo>
                  <a:pt x="1975640" y="66897"/>
                  <a:pt x="1635725" y="-13484"/>
                  <a:pt x="1445895" y="18288"/>
                </a:cubicBezTo>
                <a:cubicBezTo>
                  <a:pt x="1247266" y="8685"/>
                  <a:pt x="1124650" y="19647"/>
                  <a:pt x="892683" y="18288"/>
                </a:cubicBezTo>
                <a:cubicBezTo>
                  <a:pt x="637653" y="4646"/>
                  <a:pt x="185278" y="-30427"/>
                  <a:pt x="0" y="18288"/>
                </a:cubicBezTo>
                <a:cubicBezTo>
                  <a:pt x="-470" y="12661"/>
                  <a:pt x="773" y="6041"/>
                  <a:pt x="0" y="0"/>
                </a:cubicBezTo>
                <a:close/>
              </a:path>
              <a:path w="3771900" h="18288" stroke="0" extrusionOk="0">
                <a:moveTo>
                  <a:pt x="0" y="0"/>
                </a:moveTo>
                <a:cubicBezTo>
                  <a:pt x="191819" y="-28991"/>
                  <a:pt x="417180" y="8728"/>
                  <a:pt x="590931" y="0"/>
                </a:cubicBezTo>
                <a:cubicBezTo>
                  <a:pt x="784185" y="36025"/>
                  <a:pt x="942031" y="-7179"/>
                  <a:pt x="1106424" y="0"/>
                </a:cubicBezTo>
                <a:cubicBezTo>
                  <a:pt x="1308616" y="2226"/>
                  <a:pt x="1630174" y="34516"/>
                  <a:pt x="1810512" y="0"/>
                </a:cubicBezTo>
                <a:cubicBezTo>
                  <a:pt x="2022091" y="-3811"/>
                  <a:pt x="2188284" y="60598"/>
                  <a:pt x="2401443" y="0"/>
                </a:cubicBezTo>
                <a:cubicBezTo>
                  <a:pt x="2637014" y="-16349"/>
                  <a:pt x="2745608" y="-42652"/>
                  <a:pt x="2992374" y="0"/>
                </a:cubicBezTo>
                <a:cubicBezTo>
                  <a:pt x="3199629" y="42236"/>
                  <a:pt x="3496969" y="9414"/>
                  <a:pt x="3771900" y="0"/>
                </a:cubicBezTo>
                <a:cubicBezTo>
                  <a:pt x="3771420" y="6734"/>
                  <a:pt x="3771655" y="13051"/>
                  <a:pt x="3771900" y="18288"/>
                </a:cubicBezTo>
                <a:cubicBezTo>
                  <a:pt x="3462953" y="18781"/>
                  <a:pt x="3361132" y="1005"/>
                  <a:pt x="3143250" y="18288"/>
                </a:cubicBezTo>
                <a:cubicBezTo>
                  <a:pt x="2921481" y="34309"/>
                  <a:pt x="2854045" y="33328"/>
                  <a:pt x="2627757" y="18288"/>
                </a:cubicBezTo>
                <a:cubicBezTo>
                  <a:pt x="2409270" y="9750"/>
                  <a:pt x="2187246" y="-7226"/>
                  <a:pt x="1999107" y="18288"/>
                </a:cubicBezTo>
                <a:cubicBezTo>
                  <a:pt x="1815666" y="58826"/>
                  <a:pt x="1527808" y="-26152"/>
                  <a:pt x="1370457" y="18288"/>
                </a:cubicBezTo>
                <a:cubicBezTo>
                  <a:pt x="1214923" y="5764"/>
                  <a:pt x="1016212" y="-1456"/>
                  <a:pt x="779526" y="18288"/>
                </a:cubicBezTo>
                <a:cubicBezTo>
                  <a:pt x="536663" y="13268"/>
                  <a:pt x="178663" y="4126"/>
                  <a:pt x="0" y="18288"/>
                </a:cubicBezTo>
                <a:cubicBezTo>
                  <a:pt x="675" y="10011"/>
                  <a:pt x="125" y="8388"/>
                  <a:pt x="0" y="0"/>
                </a:cubicBezTo>
                <a:close/>
              </a:path>
              <a:path w="3771900" h="18288" fill="none" stroke="0" extrusionOk="0">
                <a:moveTo>
                  <a:pt x="0" y="0"/>
                </a:moveTo>
                <a:cubicBezTo>
                  <a:pt x="271103" y="-25687"/>
                  <a:pt x="370438" y="30140"/>
                  <a:pt x="704088" y="0"/>
                </a:cubicBezTo>
                <a:cubicBezTo>
                  <a:pt x="1051115" y="-25477"/>
                  <a:pt x="1106895" y="16187"/>
                  <a:pt x="1370457" y="0"/>
                </a:cubicBezTo>
                <a:cubicBezTo>
                  <a:pt x="1595146" y="2237"/>
                  <a:pt x="1896955" y="5767"/>
                  <a:pt x="2036826" y="0"/>
                </a:cubicBezTo>
                <a:cubicBezTo>
                  <a:pt x="2142627" y="2170"/>
                  <a:pt x="2421721" y="38840"/>
                  <a:pt x="2552319" y="0"/>
                </a:cubicBezTo>
                <a:cubicBezTo>
                  <a:pt x="2724848" y="-23030"/>
                  <a:pt x="2834005" y="15708"/>
                  <a:pt x="3105531" y="0"/>
                </a:cubicBezTo>
                <a:cubicBezTo>
                  <a:pt x="3342444" y="-24681"/>
                  <a:pt x="3609910" y="18784"/>
                  <a:pt x="3771900" y="0"/>
                </a:cubicBezTo>
                <a:cubicBezTo>
                  <a:pt x="3771328" y="8167"/>
                  <a:pt x="3771537" y="15177"/>
                  <a:pt x="3771900" y="18288"/>
                </a:cubicBezTo>
                <a:cubicBezTo>
                  <a:pt x="3464839" y="21068"/>
                  <a:pt x="3426011" y="-5801"/>
                  <a:pt x="3143250" y="18288"/>
                </a:cubicBezTo>
                <a:cubicBezTo>
                  <a:pt x="2863841" y="43255"/>
                  <a:pt x="2853465" y="28308"/>
                  <a:pt x="2627757" y="18288"/>
                </a:cubicBezTo>
                <a:cubicBezTo>
                  <a:pt x="2409491" y="18900"/>
                  <a:pt x="2243209" y="25448"/>
                  <a:pt x="2112264" y="18288"/>
                </a:cubicBezTo>
                <a:cubicBezTo>
                  <a:pt x="1997644" y="61180"/>
                  <a:pt x="1680001" y="64423"/>
                  <a:pt x="1445895" y="18288"/>
                </a:cubicBezTo>
                <a:cubicBezTo>
                  <a:pt x="1252635" y="3548"/>
                  <a:pt x="1127940" y="-648"/>
                  <a:pt x="892683" y="18288"/>
                </a:cubicBezTo>
                <a:cubicBezTo>
                  <a:pt x="631867" y="19114"/>
                  <a:pt x="176899" y="-29012"/>
                  <a:pt x="0" y="18288"/>
                </a:cubicBezTo>
                <a:cubicBezTo>
                  <a:pt x="-201" y="11951"/>
                  <a:pt x="215" y="487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771900"/>
                      <a:gd name="connsiteY0" fmla="*/ 0 h 18288"/>
                      <a:gd name="connsiteX1" fmla="*/ 704088 w 3771900"/>
                      <a:gd name="connsiteY1" fmla="*/ 0 h 18288"/>
                      <a:gd name="connsiteX2" fmla="*/ 1370457 w 3771900"/>
                      <a:gd name="connsiteY2" fmla="*/ 0 h 18288"/>
                      <a:gd name="connsiteX3" fmla="*/ 2036826 w 3771900"/>
                      <a:gd name="connsiteY3" fmla="*/ 0 h 18288"/>
                      <a:gd name="connsiteX4" fmla="*/ 2552319 w 3771900"/>
                      <a:gd name="connsiteY4" fmla="*/ 0 h 18288"/>
                      <a:gd name="connsiteX5" fmla="*/ 3105531 w 3771900"/>
                      <a:gd name="connsiteY5" fmla="*/ 0 h 18288"/>
                      <a:gd name="connsiteX6" fmla="*/ 3771900 w 3771900"/>
                      <a:gd name="connsiteY6" fmla="*/ 0 h 18288"/>
                      <a:gd name="connsiteX7" fmla="*/ 3771900 w 3771900"/>
                      <a:gd name="connsiteY7" fmla="*/ 18288 h 18288"/>
                      <a:gd name="connsiteX8" fmla="*/ 3143250 w 3771900"/>
                      <a:gd name="connsiteY8" fmla="*/ 18288 h 18288"/>
                      <a:gd name="connsiteX9" fmla="*/ 2627757 w 3771900"/>
                      <a:gd name="connsiteY9" fmla="*/ 18288 h 18288"/>
                      <a:gd name="connsiteX10" fmla="*/ 2112264 w 3771900"/>
                      <a:gd name="connsiteY10" fmla="*/ 18288 h 18288"/>
                      <a:gd name="connsiteX11" fmla="*/ 1445895 w 3771900"/>
                      <a:gd name="connsiteY11" fmla="*/ 18288 h 18288"/>
                      <a:gd name="connsiteX12" fmla="*/ 892683 w 3771900"/>
                      <a:gd name="connsiteY12" fmla="*/ 18288 h 18288"/>
                      <a:gd name="connsiteX13" fmla="*/ 0 w 3771900"/>
                      <a:gd name="connsiteY13" fmla="*/ 18288 h 18288"/>
                      <a:gd name="connsiteX14" fmla="*/ 0 w 3771900"/>
                      <a:gd name="connsiteY14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771900" h="18288" fill="none" extrusionOk="0">
                        <a:moveTo>
                          <a:pt x="0" y="0"/>
                        </a:moveTo>
                        <a:cubicBezTo>
                          <a:pt x="285982" y="-16509"/>
                          <a:pt x="373591" y="28957"/>
                          <a:pt x="704088" y="0"/>
                        </a:cubicBezTo>
                        <a:cubicBezTo>
                          <a:pt x="1034585" y="-28957"/>
                          <a:pt x="1127575" y="15529"/>
                          <a:pt x="1370457" y="0"/>
                        </a:cubicBezTo>
                        <a:cubicBezTo>
                          <a:pt x="1613339" y="-15529"/>
                          <a:pt x="1901330" y="-18417"/>
                          <a:pt x="2036826" y="0"/>
                        </a:cubicBezTo>
                        <a:cubicBezTo>
                          <a:pt x="2172322" y="18417"/>
                          <a:pt x="2391554" y="24426"/>
                          <a:pt x="2552319" y="0"/>
                        </a:cubicBezTo>
                        <a:cubicBezTo>
                          <a:pt x="2713084" y="-24426"/>
                          <a:pt x="2832344" y="19126"/>
                          <a:pt x="3105531" y="0"/>
                        </a:cubicBezTo>
                        <a:cubicBezTo>
                          <a:pt x="3378718" y="-19126"/>
                          <a:pt x="3624591" y="4962"/>
                          <a:pt x="3771900" y="0"/>
                        </a:cubicBezTo>
                        <a:cubicBezTo>
                          <a:pt x="3771400" y="8855"/>
                          <a:pt x="3772009" y="14521"/>
                          <a:pt x="3771900" y="18288"/>
                        </a:cubicBezTo>
                        <a:cubicBezTo>
                          <a:pt x="3458898" y="17742"/>
                          <a:pt x="3421743" y="-6827"/>
                          <a:pt x="3143250" y="18288"/>
                        </a:cubicBezTo>
                        <a:cubicBezTo>
                          <a:pt x="2864757" y="43403"/>
                          <a:pt x="2852800" y="27764"/>
                          <a:pt x="2627757" y="18288"/>
                        </a:cubicBezTo>
                        <a:cubicBezTo>
                          <a:pt x="2402714" y="8812"/>
                          <a:pt x="2240384" y="-3809"/>
                          <a:pt x="2112264" y="18288"/>
                        </a:cubicBezTo>
                        <a:cubicBezTo>
                          <a:pt x="1984144" y="40385"/>
                          <a:pt x="1648028" y="25259"/>
                          <a:pt x="1445895" y="18288"/>
                        </a:cubicBezTo>
                        <a:cubicBezTo>
                          <a:pt x="1243762" y="11317"/>
                          <a:pt x="1123026" y="22466"/>
                          <a:pt x="892683" y="18288"/>
                        </a:cubicBezTo>
                        <a:cubicBezTo>
                          <a:pt x="662340" y="14110"/>
                          <a:pt x="180978" y="-26198"/>
                          <a:pt x="0" y="18288"/>
                        </a:cubicBezTo>
                        <a:cubicBezTo>
                          <a:pt x="683" y="12014"/>
                          <a:pt x="724" y="5908"/>
                          <a:pt x="0" y="0"/>
                        </a:cubicBezTo>
                        <a:close/>
                      </a:path>
                      <a:path w="3771900" h="18288" stroke="0" extrusionOk="0">
                        <a:moveTo>
                          <a:pt x="0" y="0"/>
                        </a:moveTo>
                        <a:cubicBezTo>
                          <a:pt x="168080" y="-24280"/>
                          <a:pt x="426899" y="-27643"/>
                          <a:pt x="590931" y="0"/>
                        </a:cubicBezTo>
                        <a:cubicBezTo>
                          <a:pt x="754963" y="27643"/>
                          <a:pt x="943937" y="-964"/>
                          <a:pt x="1106424" y="0"/>
                        </a:cubicBezTo>
                        <a:cubicBezTo>
                          <a:pt x="1268911" y="964"/>
                          <a:pt x="1620128" y="24107"/>
                          <a:pt x="1810512" y="0"/>
                        </a:cubicBezTo>
                        <a:cubicBezTo>
                          <a:pt x="2000896" y="-24107"/>
                          <a:pt x="2173109" y="23508"/>
                          <a:pt x="2401443" y="0"/>
                        </a:cubicBezTo>
                        <a:cubicBezTo>
                          <a:pt x="2629777" y="-23508"/>
                          <a:pt x="2762620" y="-19902"/>
                          <a:pt x="2992374" y="0"/>
                        </a:cubicBezTo>
                        <a:cubicBezTo>
                          <a:pt x="3222128" y="19902"/>
                          <a:pt x="3483193" y="6322"/>
                          <a:pt x="3771900" y="0"/>
                        </a:cubicBezTo>
                        <a:cubicBezTo>
                          <a:pt x="3771002" y="7180"/>
                          <a:pt x="3772069" y="13790"/>
                          <a:pt x="3771900" y="18288"/>
                        </a:cubicBezTo>
                        <a:cubicBezTo>
                          <a:pt x="3466427" y="17166"/>
                          <a:pt x="3360902" y="-2444"/>
                          <a:pt x="3143250" y="18288"/>
                        </a:cubicBezTo>
                        <a:cubicBezTo>
                          <a:pt x="2925598" y="39020"/>
                          <a:pt x="2852709" y="34774"/>
                          <a:pt x="2627757" y="18288"/>
                        </a:cubicBezTo>
                        <a:cubicBezTo>
                          <a:pt x="2402805" y="1802"/>
                          <a:pt x="2156087" y="-12568"/>
                          <a:pt x="1999107" y="18288"/>
                        </a:cubicBezTo>
                        <a:cubicBezTo>
                          <a:pt x="1842127" y="49144"/>
                          <a:pt x="1528676" y="3672"/>
                          <a:pt x="1370457" y="18288"/>
                        </a:cubicBezTo>
                        <a:cubicBezTo>
                          <a:pt x="1212238" y="32905"/>
                          <a:pt x="1007440" y="24475"/>
                          <a:pt x="779526" y="18288"/>
                        </a:cubicBezTo>
                        <a:cubicBezTo>
                          <a:pt x="551612" y="12101"/>
                          <a:pt x="175765" y="8638"/>
                          <a:pt x="0" y="18288"/>
                        </a:cubicBezTo>
                        <a:cubicBezTo>
                          <a:pt x="571" y="10093"/>
                          <a:pt x="-125" y="840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CDEEE2-628F-797A-C2C6-20111E915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0" y="2798066"/>
            <a:ext cx="4841871" cy="3818867"/>
          </a:xfrm>
        </p:spPr>
        <p:txBody>
          <a:bodyPr anchor="t">
            <a:noAutofit/>
          </a:bodyPr>
          <a:lstStyle/>
          <a:p>
            <a:r>
              <a:rPr lang="el-GR" sz="2000" dirty="0">
                <a:solidFill>
                  <a:srgbClr val="FFFFFF"/>
                </a:solidFill>
              </a:rPr>
              <a:t>Σύμβαση (ΤΠ.50/2020) με την Αναπτυξιακή Εταιρία Λευκωσίας (ΑΝΕΛ) για την παροχή υπηρεσιών διαχείρισης έργου και τεχνικής βοήθειας - €239.000 </a:t>
            </a:r>
          </a:p>
          <a:p>
            <a:r>
              <a:rPr lang="el-GR" sz="2000" dirty="0">
                <a:solidFill>
                  <a:srgbClr val="FFFFFF"/>
                </a:solidFill>
              </a:rPr>
              <a:t>Σύμβαση (ΤΠ.25/2021) με την εταιρία ENCORP LTD για την κατασκευή 4 κινητών μονάδων συλλογής επικίνδυνων οικιακών αποβλήτων - €112.635</a:t>
            </a:r>
          </a:p>
          <a:p>
            <a:r>
              <a:rPr lang="el-GR" sz="2000" dirty="0">
                <a:solidFill>
                  <a:srgbClr val="FFFFFF"/>
                </a:solidFill>
              </a:rPr>
              <a:t>Σύμβαση (ΤΠ.27/2021) με την εταιρία CONTACT για την ανάπτυξη και εκπόνηση του Σχεδίου Επικοινωνίας - €74.970</a:t>
            </a:r>
          </a:p>
          <a:p>
            <a:r>
              <a:rPr lang="el-GR" sz="2000" dirty="0">
                <a:solidFill>
                  <a:srgbClr val="FFFFFF"/>
                </a:solidFill>
              </a:rPr>
              <a:t>Άλλες Συμβάσεις - €70.000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A9303-A1C4-FD9F-A821-BCA7D35E0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23" y="6142790"/>
            <a:ext cx="713363" cy="631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AEB1E-C7EE-EAB2-AE4C-2902DA8CA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39" y="6149130"/>
            <a:ext cx="557896" cy="62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218EC-6A1A-A6BA-5CE2-85BD7A32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14" y="548640"/>
            <a:ext cx="2707268" cy="5431536"/>
          </a:xfrm>
        </p:spPr>
        <p:txBody>
          <a:bodyPr>
            <a:normAutofit/>
          </a:bodyPr>
          <a:lstStyle/>
          <a:p>
            <a:r>
              <a:rPr lang="el-GR" sz="4000" b="1" dirty="0"/>
              <a:t>Διαχείριση Έργου και Τεχνική Βοήθεια</a:t>
            </a:r>
            <a:br>
              <a:rPr lang="el-GR" sz="4000" b="1" dirty="0"/>
            </a:br>
            <a:br>
              <a:rPr lang="el-GR" sz="4000" b="1" dirty="0"/>
            </a:br>
            <a:r>
              <a:rPr lang="el-GR" sz="4000" b="1" dirty="0"/>
              <a:t>ΑΝΕΛ</a:t>
            </a:r>
            <a:endParaRPr lang="en-CY" sz="4000" b="1" dirty="0"/>
          </a:p>
        </p:txBody>
      </p:sp>
      <p:sp>
        <p:nvSpPr>
          <p:cNvPr id="8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6" name="Content Placeholder 2">
            <a:extLst>
              <a:ext uri="{FF2B5EF4-FFF2-40B4-BE49-F238E27FC236}">
                <a16:creationId xmlns:a16="http://schemas.microsoft.com/office/drawing/2014/main" id="{D97C1C83-CD98-9824-858E-3D4CC9786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364380"/>
              </p:ext>
            </p:extLst>
          </p:nvPr>
        </p:nvGraphicFramePr>
        <p:xfrm>
          <a:off x="3844817" y="307571"/>
          <a:ext cx="4668251" cy="635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with a person and leaves&#10;&#10;Description automatically generated with low confidence">
            <a:extLst>
              <a:ext uri="{FF2B5EF4-FFF2-40B4-BE49-F238E27FC236}">
                <a16:creationId xmlns:a16="http://schemas.microsoft.com/office/drawing/2014/main" id="{6F6A9303-A1C4-FD9F-A821-BCA7D35E0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978" y="6148502"/>
            <a:ext cx="720564" cy="637699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45AEB1E-C7EE-EAB2-AE4C-2902DA8CA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25" y="6140741"/>
            <a:ext cx="565383" cy="633373"/>
          </a:xfrm>
          <a:prstGeom prst="rect">
            <a:avLst/>
          </a:prstGeom>
        </p:spPr>
      </p:pic>
      <p:pic>
        <p:nvPicPr>
          <p:cNvPr id="8" name="Picture 7" descr="A logo with a house and a tree&#10;&#10;Description automatically generated with low confidence">
            <a:extLst>
              <a:ext uri="{FF2B5EF4-FFF2-40B4-BE49-F238E27FC236}">
                <a16:creationId xmlns:a16="http://schemas.microsoft.com/office/drawing/2014/main" id="{389E9B58-5FE8-78DB-FB06-3702B472E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8129" y="6152827"/>
            <a:ext cx="843203" cy="6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7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49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89984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1D980A-50AA-78EC-7FC9-92A2FB131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4498848"/>
            <a:ext cx="4714354" cy="2093145"/>
          </a:xfrm>
        </p:spPr>
        <p:txBody>
          <a:bodyPr>
            <a:normAutofit fontScale="90000"/>
          </a:bodyPr>
          <a:lstStyle/>
          <a:p>
            <a:pPr algn="l"/>
            <a:r>
              <a:rPr lang="el-GR" sz="4000" b="1" dirty="0">
                <a:solidFill>
                  <a:srgbClr val="FFFFFF"/>
                </a:solidFill>
              </a:rPr>
              <a:t>4 </a:t>
            </a:r>
            <a:r>
              <a:rPr lang="el-GR" sz="4000" b="1" dirty="0" err="1">
                <a:solidFill>
                  <a:srgbClr val="FFFFFF"/>
                </a:solidFill>
              </a:rPr>
              <a:t>ρυμουλκούμενες</a:t>
            </a:r>
            <a:r>
              <a:rPr lang="el-GR" sz="4000" b="1" dirty="0">
                <a:solidFill>
                  <a:srgbClr val="FFFFFF"/>
                </a:solidFill>
              </a:rPr>
              <a:t> κινητές μονάδων</a:t>
            </a:r>
            <a:br>
              <a:rPr lang="el-GR" sz="4000" b="1" dirty="0">
                <a:solidFill>
                  <a:srgbClr val="FFFFFF"/>
                </a:solidFill>
              </a:rPr>
            </a:br>
            <a:br>
              <a:rPr lang="el-G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>ENCORP LTD</a:t>
            </a:r>
            <a:endParaRPr lang="en-CY" sz="4000" b="1" dirty="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1EB058-67C6-9723-3B55-F86980A31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49" y="189392"/>
            <a:ext cx="4714355" cy="44515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FFFF"/>
                </a:solidFill>
              </a:rPr>
              <a:t>Κόστος</a:t>
            </a:r>
            <a:r>
              <a:rPr lang="en-GB" sz="2000" dirty="0">
                <a:solidFill>
                  <a:srgbClr val="FFFFFF"/>
                </a:solidFill>
              </a:rPr>
              <a:t> €112.635 </a:t>
            </a:r>
            <a:endParaRPr lang="el-GR" sz="2000" dirty="0">
              <a:solidFill>
                <a:srgbClr val="FFFF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FFFF"/>
                </a:solidFill>
              </a:rPr>
              <a:t>Διάρκεια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l-GR" sz="2000" dirty="0">
                <a:solidFill>
                  <a:srgbClr val="FFFFFF"/>
                </a:solidFill>
              </a:rPr>
              <a:t>κατασκευής 4+ μήνες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FFFF"/>
                </a:solidFill>
              </a:rPr>
              <a:t>Συντήρηση </a:t>
            </a:r>
            <a:r>
              <a:rPr lang="en-GB" sz="2000" dirty="0">
                <a:solidFill>
                  <a:srgbClr val="FFFFFF"/>
                </a:solidFill>
              </a:rPr>
              <a:t>24 </a:t>
            </a:r>
            <a:r>
              <a:rPr lang="el-GR" sz="2000" dirty="0">
                <a:solidFill>
                  <a:srgbClr val="FFFFFF"/>
                </a:solidFill>
              </a:rPr>
              <a:t>μήνες</a:t>
            </a:r>
            <a:endParaRPr lang="en-GB" sz="2000" dirty="0">
              <a:solidFill>
                <a:srgbClr val="FFFF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FFFF"/>
                </a:solidFill>
              </a:rPr>
              <a:t>Διαδικασίες εγγραφής κινητών μονάδων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FFFF"/>
                </a:solidFill>
              </a:rPr>
              <a:t>Εγχειρίδιο λειτουργίας κινητής μονάδας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FFFF"/>
                </a:solidFill>
              </a:rPr>
              <a:t>Εσωτερικοί διαμορφωμένοι χώροι για τη συλλογή επικινδύνων οικιακών αποβλήτων όπως ηλεκτρικές και ηλεκτρονικές συσκευές, μπαταρίες, μπογιές, διαλύτες, δοχεία μελανιού, χρώματα, λαμπτήρες, προϊόντα καθαρισμού, φάρμακα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FFFFFF"/>
              </a:solidFill>
            </a:endParaRPr>
          </a:p>
          <a:p>
            <a:pPr algn="l"/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58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106" y="4252192"/>
            <a:ext cx="3042412" cy="18288"/>
          </a:xfrm>
          <a:custGeom>
            <a:avLst/>
            <a:gdLst>
              <a:gd name="connsiteX0" fmla="*/ 0 w 3042412"/>
              <a:gd name="connsiteY0" fmla="*/ 0 h 18288"/>
              <a:gd name="connsiteX1" fmla="*/ 608482 w 3042412"/>
              <a:gd name="connsiteY1" fmla="*/ 0 h 18288"/>
              <a:gd name="connsiteX2" fmla="*/ 1216965 w 3042412"/>
              <a:gd name="connsiteY2" fmla="*/ 0 h 18288"/>
              <a:gd name="connsiteX3" fmla="*/ 1825447 w 3042412"/>
              <a:gd name="connsiteY3" fmla="*/ 0 h 18288"/>
              <a:gd name="connsiteX4" fmla="*/ 237308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94778 w 3042412"/>
              <a:gd name="connsiteY7" fmla="*/ 18288 h 18288"/>
              <a:gd name="connsiteX8" fmla="*/ 1977568 w 3042412"/>
              <a:gd name="connsiteY8" fmla="*/ 18288 h 18288"/>
              <a:gd name="connsiteX9" fmla="*/ 1369085 w 3042412"/>
              <a:gd name="connsiteY9" fmla="*/ 18288 h 18288"/>
              <a:gd name="connsiteX10" fmla="*/ 821451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  <a:gd name="connsiteX0" fmla="*/ 0 w 3042412"/>
              <a:gd name="connsiteY0" fmla="*/ 0 h 18288"/>
              <a:gd name="connsiteX1" fmla="*/ 547634 w 3042412"/>
              <a:gd name="connsiteY1" fmla="*/ 0 h 18288"/>
              <a:gd name="connsiteX2" fmla="*/ 1064844 w 3042412"/>
              <a:gd name="connsiteY2" fmla="*/ 0 h 18288"/>
              <a:gd name="connsiteX3" fmla="*/ 1612478 w 3042412"/>
              <a:gd name="connsiteY3" fmla="*/ 0 h 18288"/>
              <a:gd name="connsiteX4" fmla="*/ 222096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33930 w 3042412"/>
              <a:gd name="connsiteY7" fmla="*/ 18288 h 18288"/>
              <a:gd name="connsiteX8" fmla="*/ 1764599 w 3042412"/>
              <a:gd name="connsiteY8" fmla="*/ 18288 h 18288"/>
              <a:gd name="connsiteX9" fmla="*/ 1247389 w 3042412"/>
              <a:gd name="connsiteY9" fmla="*/ 18288 h 18288"/>
              <a:gd name="connsiteX10" fmla="*/ 578058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412" h="18288" fill="none" extrusionOk="0">
                <a:moveTo>
                  <a:pt x="0" y="0"/>
                </a:moveTo>
                <a:cubicBezTo>
                  <a:pt x="241527" y="1934"/>
                  <a:pt x="312357" y="-25541"/>
                  <a:pt x="608482" y="0"/>
                </a:cubicBezTo>
                <a:cubicBezTo>
                  <a:pt x="905825" y="26755"/>
                  <a:pt x="942048" y="23771"/>
                  <a:pt x="1216965" y="0"/>
                </a:cubicBezTo>
                <a:cubicBezTo>
                  <a:pt x="1478453" y="-59231"/>
                  <a:pt x="1664162" y="8588"/>
                  <a:pt x="1825447" y="0"/>
                </a:cubicBezTo>
                <a:cubicBezTo>
                  <a:pt x="1988078" y="-33898"/>
                  <a:pt x="2137561" y="9222"/>
                  <a:pt x="2373081" y="0"/>
                </a:cubicBezTo>
                <a:cubicBezTo>
                  <a:pt x="2586708" y="28336"/>
                  <a:pt x="2815076" y="-64836"/>
                  <a:pt x="3042412" y="0"/>
                </a:cubicBezTo>
                <a:cubicBezTo>
                  <a:pt x="3042378" y="4844"/>
                  <a:pt x="3042002" y="11009"/>
                  <a:pt x="3042412" y="18288"/>
                </a:cubicBezTo>
                <a:cubicBezTo>
                  <a:pt x="2911904" y="16374"/>
                  <a:pt x="2661250" y="-38049"/>
                  <a:pt x="2494778" y="18288"/>
                </a:cubicBezTo>
                <a:cubicBezTo>
                  <a:pt x="2307404" y="32907"/>
                  <a:pt x="2098663" y="30051"/>
                  <a:pt x="1977568" y="18288"/>
                </a:cubicBezTo>
                <a:cubicBezTo>
                  <a:pt x="1870622" y="-9869"/>
                  <a:pt x="1546198" y="30007"/>
                  <a:pt x="1369085" y="18288"/>
                </a:cubicBezTo>
                <a:cubicBezTo>
                  <a:pt x="1212400" y="-20955"/>
                  <a:pt x="1052388" y="6064"/>
                  <a:pt x="821451" y="18288"/>
                </a:cubicBezTo>
                <a:cubicBezTo>
                  <a:pt x="599490" y="17953"/>
                  <a:pt x="163903" y="63790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042412" h="18288" stroke="0" extrusionOk="0">
                <a:moveTo>
                  <a:pt x="0" y="0"/>
                </a:moveTo>
                <a:cubicBezTo>
                  <a:pt x="245586" y="-7794"/>
                  <a:pt x="305354" y="-17085"/>
                  <a:pt x="547634" y="0"/>
                </a:cubicBezTo>
                <a:cubicBezTo>
                  <a:pt x="792151" y="22754"/>
                  <a:pt x="862568" y="-6918"/>
                  <a:pt x="1064844" y="0"/>
                </a:cubicBezTo>
                <a:cubicBezTo>
                  <a:pt x="1287782" y="14358"/>
                  <a:pt x="1408399" y="22587"/>
                  <a:pt x="1612478" y="0"/>
                </a:cubicBezTo>
                <a:cubicBezTo>
                  <a:pt x="1806201" y="-7497"/>
                  <a:pt x="2001135" y="-14315"/>
                  <a:pt x="2220961" y="0"/>
                </a:cubicBezTo>
                <a:cubicBezTo>
                  <a:pt x="2478404" y="56174"/>
                  <a:pt x="2863949" y="-41485"/>
                  <a:pt x="3042412" y="0"/>
                </a:cubicBezTo>
                <a:cubicBezTo>
                  <a:pt x="3041887" y="5049"/>
                  <a:pt x="3042605" y="12044"/>
                  <a:pt x="3042412" y="18288"/>
                </a:cubicBezTo>
                <a:cubicBezTo>
                  <a:pt x="2898261" y="22698"/>
                  <a:pt x="2711835" y="-4312"/>
                  <a:pt x="2433930" y="18288"/>
                </a:cubicBezTo>
                <a:cubicBezTo>
                  <a:pt x="2161458" y="45802"/>
                  <a:pt x="1964714" y="57508"/>
                  <a:pt x="1764599" y="18288"/>
                </a:cubicBezTo>
                <a:cubicBezTo>
                  <a:pt x="1552072" y="-5458"/>
                  <a:pt x="1481649" y="6173"/>
                  <a:pt x="1247389" y="18288"/>
                </a:cubicBezTo>
                <a:cubicBezTo>
                  <a:pt x="1065494" y="13144"/>
                  <a:pt x="864941" y="37672"/>
                  <a:pt x="578058" y="18288"/>
                </a:cubicBezTo>
                <a:cubicBezTo>
                  <a:pt x="292954" y="5041"/>
                  <a:pt x="152988" y="18121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042412" h="18288" fill="none" stroke="0" extrusionOk="0">
                <a:moveTo>
                  <a:pt x="0" y="0"/>
                </a:moveTo>
                <a:cubicBezTo>
                  <a:pt x="235158" y="5862"/>
                  <a:pt x="308044" y="-31950"/>
                  <a:pt x="608482" y="0"/>
                </a:cubicBezTo>
                <a:cubicBezTo>
                  <a:pt x="902629" y="27860"/>
                  <a:pt x="934292" y="30978"/>
                  <a:pt x="1216965" y="0"/>
                </a:cubicBezTo>
                <a:cubicBezTo>
                  <a:pt x="1510808" y="-36562"/>
                  <a:pt x="1634425" y="34680"/>
                  <a:pt x="1825447" y="0"/>
                </a:cubicBezTo>
                <a:cubicBezTo>
                  <a:pt x="1997408" y="-14401"/>
                  <a:pt x="2165611" y="21191"/>
                  <a:pt x="2373081" y="0"/>
                </a:cubicBezTo>
                <a:cubicBezTo>
                  <a:pt x="2621557" y="-225"/>
                  <a:pt x="2827861" y="-55622"/>
                  <a:pt x="3042412" y="0"/>
                </a:cubicBezTo>
                <a:cubicBezTo>
                  <a:pt x="3042726" y="4158"/>
                  <a:pt x="3041433" y="12539"/>
                  <a:pt x="3042412" y="18288"/>
                </a:cubicBezTo>
                <a:cubicBezTo>
                  <a:pt x="2956012" y="48012"/>
                  <a:pt x="2647692" y="-10464"/>
                  <a:pt x="2494778" y="18288"/>
                </a:cubicBezTo>
                <a:cubicBezTo>
                  <a:pt x="2306192" y="30912"/>
                  <a:pt x="2106948" y="29535"/>
                  <a:pt x="1977568" y="18288"/>
                </a:cubicBezTo>
                <a:cubicBezTo>
                  <a:pt x="1853031" y="-3851"/>
                  <a:pt x="1540302" y="30019"/>
                  <a:pt x="1369085" y="18288"/>
                </a:cubicBezTo>
                <a:cubicBezTo>
                  <a:pt x="1191765" y="-2739"/>
                  <a:pt x="1065499" y="-6890"/>
                  <a:pt x="821451" y="18288"/>
                </a:cubicBezTo>
                <a:cubicBezTo>
                  <a:pt x="599984" y="42417"/>
                  <a:pt x="179854" y="44896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042412"/>
                      <a:gd name="connsiteY0" fmla="*/ 0 h 18288"/>
                      <a:gd name="connsiteX1" fmla="*/ 608482 w 3042412"/>
                      <a:gd name="connsiteY1" fmla="*/ 0 h 18288"/>
                      <a:gd name="connsiteX2" fmla="*/ 1216965 w 3042412"/>
                      <a:gd name="connsiteY2" fmla="*/ 0 h 18288"/>
                      <a:gd name="connsiteX3" fmla="*/ 1825447 w 3042412"/>
                      <a:gd name="connsiteY3" fmla="*/ 0 h 18288"/>
                      <a:gd name="connsiteX4" fmla="*/ 2373081 w 3042412"/>
                      <a:gd name="connsiteY4" fmla="*/ 0 h 18288"/>
                      <a:gd name="connsiteX5" fmla="*/ 3042412 w 3042412"/>
                      <a:gd name="connsiteY5" fmla="*/ 0 h 18288"/>
                      <a:gd name="connsiteX6" fmla="*/ 3042412 w 3042412"/>
                      <a:gd name="connsiteY6" fmla="*/ 18288 h 18288"/>
                      <a:gd name="connsiteX7" fmla="*/ 2494778 w 3042412"/>
                      <a:gd name="connsiteY7" fmla="*/ 18288 h 18288"/>
                      <a:gd name="connsiteX8" fmla="*/ 1977568 w 3042412"/>
                      <a:gd name="connsiteY8" fmla="*/ 18288 h 18288"/>
                      <a:gd name="connsiteX9" fmla="*/ 1369085 w 3042412"/>
                      <a:gd name="connsiteY9" fmla="*/ 18288 h 18288"/>
                      <a:gd name="connsiteX10" fmla="*/ 821451 w 3042412"/>
                      <a:gd name="connsiteY10" fmla="*/ 18288 h 18288"/>
                      <a:gd name="connsiteX11" fmla="*/ 0 w 3042412"/>
                      <a:gd name="connsiteY11" fmla="*/ 18288 h 18288"/>
                      <a:gd name="connsiteX12" fmla="*/ 0 w 30424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42412" h="18288" fill="none" extrusionOk="0">
                        <a:moveTo>
                          <a:pt x="0" y="0"/>
                        </a:moveTo>
                        <a:cubicBezTo>
                          <a:pt x="247021" y="406"/>
                          <a:pt x="311375" y="-28103"/>
                          <a:pt x="608482" y="0"/>
                        </a:cubicBezTo>
                        <a:cubicBezTo>
                          <a:pt x="905589" y="28103"/>
                          <a:pt x="941513" y="26984"/>
                          <a:pt x="1216965" y="0"/>
                        </a:cubicBezTo>
                        <a:cubicBezTo>
                          <a:pt x="1492417" y="-26984"/>
                          <a:pt x="1661512" y="20769"/>
                          <a:pt x="1825447" y="0"/>
                        </a:cubicBezTo>
                        <a:cubicBezTo>
                          <a:pt x="1989382" y="-20769"/>
                          <a:pt x="2140981" y="8352"/>
                          <a:pt x="2373081" y="0"/>
                        </a:cubicBezTo>
                        <a:cubicBezTo>
                          <a:pt x="2605181" y="-8352"/>
                          <a:pt x="2830372" y="-14633"/>
                          <a:pt x="3042412" y="0"/>
                        </a:cubicBezTo>
                        <a:cubicBezTo>
                          <a:pt x="3042854" y="4516"/>
                          <a:pt x="3041585" y="12266"/>
                          <a:pt x="3042412" y="18288"/>
                        </a:cubicBezTo>
                        <a:cubicBezTo>
                          <a:pt x="2922119" y="39475"/>
                          <a:pt x="2679586" y="-798"/>
                          <a:pt x="2494778" y="18288"/>
                        </a:cubicBezTo>
                        <a:cubicBezTo>
                          <a:pt x="2309970" y="37374"/>
                          <a:pt x="2104493" y="36554"/>
                          <a:pt x="1977568" y="18288"/>
                        </a:cubicBezTo>
                        <a:cubicBezTo>
                          <a:pt x="1850643" y="23"/>
                          <a:pt x="1545734" y="34278"/>
                          <a:pt x="1369085" y="18288"/>
                        </a:cubicBezTo>
                        <a:cubicBezTo>
                          <a:pt x="1192436" y="2298"/>
                          <a:pt x="1048764" y="-2260"/>
                          <a:pt x="821451" y="18288"/>
                        </a:cubicBezTo>
                        <a:cubicBezTo>
                          <a:pt x="594138" y="38836"/>
                          <a:pt x="213550" y="54130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042412" h="18288" stroke="0" extrusionOk="0">
                        <a:moveTo>
                          <a:pt x="0" y="0"/>
                        </a:moveTo>
                        <a:cubicBezTo>
                          <a:pt x="254249" y="43"/>
                          <a:pt x="299528" y="-14916"/>
                          <a:pt x="547634" y="0"/>
                        </a:cubicBezTo>
                        <a:cubicBezTo>
                          <a:pt x="795740" y="14916"/>
                          <a:pt x="855495" y="-10692"/>
                          <a:pt x="1064844" y="0"/>
                        </a:cubicBezTo>
                        <a:cubicBezTo>
                          <a:pt x="1274193" y="10692"/>
                          <a:pt x="1405125" y="19931"/>
                          <a:pt x="1612478" y="0"/>
                        </a:cubicBezTo>
                        <a:cubicBezTo>
                          <a:pt x="1819831" y="-19931"/>
                          <a:pt x="1987615" y="-25056"/>
                          <a:pt x="2220961" y="0"/>
                        </a:cubicBezTo>
                        <a:cubicBezTo>
                          <a:pt x="2454307" y="25056"/>
                          <a:pt x="2867952" y="-30598"/>
                          <a:pt x="3042412" y="0"/>
                        </a:cubicBezTo>
                        <a:cubicBezTo>
                          <a:pt x="3042989" y="4624"/>
                          <a:pt x="3043231" y="11191"/>
                          <a:pt x="3042412" y="18288"/>
                        </a:cubicBezTo>
                        <a:cubicBezTo>
                          <a:pt x="2909174" y="44498"/>
                          <a:pt x="2715419" y="-8999"/>
                          <a:pt x="2433930" y="18288"/>
                        </a:cubicBezTo>
                        <a:cubicBezTo>
                          <a:pt x="2152441" y="45575"/>
                          <a:pt x="1986593" y="28277"/>
                          <a:pt x="1764599" y="18288"/>
                        </a:cubicBezTo>
                        <a:cubicBezTo>
                          <a:pt x="1542605" y="8299"/>
                          <a:pt x="1467397" y="18704"/>
                          <a:pt x="1247389" y="18288"/>
                        </a:cubicBezTo>
                        <a:cubicBezTo>
                          <a:pt x="1027381" y="17873"/>
                          <a:pt x="870240" y="28275"/>
                          <a:pt x="578058" y="18288"/>
                        </a:cubicBezTo>
                        <a:cubicBezTo>
                          <a:pt x="285876" y="8301"/>
                          <a:pt x="157187" y="20360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logo with a person and leaves&#10;&#10;Description automatically generated with low confidence">
            <a:extLst>
              <a:ext uri="{FF2B5EF4-FFF2-40B4-BE49-F238E27FC236}">
                <a16:creationId xmlns:a16="http://schemas.microsoft.com/office/drawing/2014/main" id="{D1FE3089-102D-01D2-32F5-45D86C1E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46" y="6153310"/>
            <a:ext cx="716661" cy="634245"/>
          </a:xfrm>
          <a:prstGeom prst="rect">
            <a:avLst/>
          </a:prstGeom>
        </p:spPr>
      </p:pic>
      <p:pic>
        <p:nvPicPr>
          <p:cNvPr id="24" name="Picture 2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05ACBCE-8CF7-2CE8-6A48-ACE8A2C3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991" y="6157519"/>
            <a:ext cx="562404" cy="630036"/>
          </a:xfrm>
          <a:prstGeom prst="rect">
            <a:avLst/>
          </a:prstGeom>
        </p:spPr>
      </p:pic>
      <p:pic>
        <p:nvPicPr>
          <p:cNvPr id="25" name="Picture 24" descr="A logo with a house and a tree&#10;&#10;Description automatically generated with low confidence">
            <a:extLst>
              <a:ext uri="{FF2B5EF4-FFF2-40B4-BE49-F238E27FC236}">
                <a16:creationId xmlns:a16="http://schemas.microsoft.com/office/drawing/2014/main" id="{06D102A9-C168-D2B7-081A-F7B6F3C53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724" y="6157517"/>
            <a:ext cx="838761" cy="6300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18B6F00-FF24-5328-FB18-9B08D96C1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8" b="18292"/>
          <a:stretch/>
        </p:blipFill>
        <p:spPr>
          <a:xfrm>
            <a:off x="5667990" y="109346"/>
            <a:ext cx="2117361" cy="291731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B0AD691-5CEB-4166-68E9-740451E872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70" b="19006"/>
          <a:stretch/>
        </p:blipFill>
        <p:spPr>
          <a:xfrm>
            <a:off x="6947724" y="3094446"/>
            <a:ext cx="2115983" cy="28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15DE-064F-3A9B-6166-B9E41CD4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541606"/>
            <a:ext cx="2909455" cy="2259783"/>
          </a:xfrm>
        </p:spPr>
        <p:txBody>
          <a:bodyPr anchor="t">
            <a:noAutofit/>
          </a:bodyPr>
          <a:lstStyle/>
          <a:p>
            <a:r>
              <a:rPr lang="el-GR" sz="4000" b="1" dirty="0">
                <a:solidFill>
                  <a:srgbClr val="FFFFFF"/>
                </a:solidFill>
              </a:rPr>
              <a:t>Σχέδιο Επικοινωνίας</a:t>
            </a:r>
            <a:br>
              <a:rPr lang="el-GR" sz="4000" b="1" dirty="0">
                <a:solidFill>
                  <a:srgbClr val="FFFFFF"/>
                </a:solidFill>
              </a:rPr>
            </a:br>
            <a:br>
              <a:rPr lang="el-G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FFFF"/>
                </a:solidFill>
              </a:rPr>
              <a:t>CONT</a:t>
            </a:r>
            <a:r>
              <a:rPr lang="en-GB" sz="4000" b="1" dirty="0">
                <a:solidFill>
                  <a:srgbClr val="FFFFFF"/>
                </a:solidFill>
              </a:rPr>
              <a:t>ACT</a:t>
            </a:r>
            <a:endParaRPr lang="en-CY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5D51BB-9136-75D3-E783-17B8C41E7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091769"/>
              </p:ext>
            </p:extLst>
          </p:nvPr>
        </p:nvGraphicFramePr>
        <p:xfrm>
          <a:off x="4015048" y="589890"/>
          <a:ext cx="4854633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A logo with a person and leaves&#10;&#10;Description automatically generated with low confidence">
            <a:extLst>
              <a:ext uri="{FF2B5EF4-FFF2-40B4-BE49-F238E27FC236}">
                <a16:creationId xmlns:a16="http://schemas.microsoft.com/office/drawing/2014/main" id="{31F1B63D-938C-C4EA-38F1-25CEAFBE9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045" y="6149129"/>
            <a:ext cx="721385" cy="638426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72237A8-FAD5-BF4C-FEC9-8E75EAA878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702" y="6149130"/>
            <a:ext cx="569891" cy="638423"/>
          </a:xfrm>
          <a:prstGeom prst="rect">
            <a:avLst/>
          </a:prstGeom>
        </p:spPr>
      </p:pic>
      <p:pic>
        <p:nvPicPr>
          <p:cNvPr id="18" name="Picture 17" descr="A logo with a house and a tree&#10;&#10;Description automatically generated with low confidence">
            <a:extLst>
              <a:ext uri="{FF2B5EF4-FFF2-40B4-BE49-F238E27FC236}">
                <a16:creationId xmlns:a16="http://schemas.microsoft.com/office/drawing/2014/main" id="{5B08C407-2213-F0BF-0366-D9D33BE4FE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499" y="6149129"/>
            <a:ext cx="849929" cy="6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2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656</TotalTime>
  <Words>818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1_Office Theme</vt:lpstr>
      <vt:lpstr>Χωριστή συλλογή και διαχείριση επικινδύνων οικιακών αποβλήτων</vt:lpstr>
      <vt:lpstr>PowerPoint Presentation</vt:lpstr>
      <vt:lpstr>Έργα του Τμήματος Περιβάλλοντος</vt:lpstr>
      <vt:lpstr>Στόχοι του Έργου</vt:lpstr>
      <vt:lpstr>Βασικοί πυλώνες του Έργου</vt:lpstr>
      <vt:lpstr>Κύριες δράσεις του Έργου - €500.000 </vt:lpstr>
      <vt:lpstr>Διαχείριση Έργου και Τεχνική Βοήθεια  ΑΝΕΛ</vt:lpstr>
      <vt:lpstr>4 ρυμουλκούμενες κινητές μονάδων  ENCORP LTD</vt:lpstr>
      <vt:lpstr>Σχέδιο Επικοινωνίας  CONTACT</vt:lpstr>
      <vt:lpstr>Δράσεις προβολής Έργου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Karlettidou</dc:creator>
  <cp:lastModifiedBy>Constantinidou  Joanna</cp:lastModifiedBy>
  <cp:revision>37</cp:revision>
  <cp:lastPrinted>2023-06-05T08:15:16Z</cp:lastPrinted>
  <dcterms:created xsi:type="dcterms:W3CDTF">2022-04-04T13:03:01Z</dcterms:created>
  <dcterms:modified xsi:type="dcterms:W3CDTF">2023-06-06T12:27:33Z</dcterms:modified>
</cp:coreProperties>
</file>