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36" r:id="rId2"/>
    <p:sldId id="460" r:id="rId3"/>
    <p:sldId id="463" r:id="rId4"/>
    <p:sldId id="465" r:id="rId5"/>
    <p:sldId id="464" r:id="rId6"/>
    <p:sldId id="462" r:id="rId7"/>
    <p:sldId id="461" r:id="rId8"/>
    <p:sldId id="259" r:id="rId9"/>
    <p:sldId id="450" r:id="rId10"/>
    <p:sldId id="365" r:id="rId11"/>
    <p:sldId id="366" r:id="rId12"/>
    <p:sldId id="447" r:id="rId13"/>
    <p:sldId id="451" r:id="rId14"/>
    <p:sldId id="418" r:id="rId15"/>
    <p:sldId id="424" r:id="rId16"/>
    <p:sldId id="428" r:id="rId17"/>
    <p:sldId id="435" r:id="rId18"/>
    <p:sldId id="350" r:id="rId19"/>
  </p:sldIdLst>
  <p:sldSz cx="12192000" cy="6858000"/>
  <p:notesSz cx="6797675" cy="9929813"/>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3" autoAdjust="0"/>
    <p:restoredTop sz="94660"/>
  </p:normalViewPr>
  <p:slideViewPr>
    <p:cSldViewPr snapToGrid="0">
      <p:cViewPr varScale="1">
        <p:scale>
          <a:sx n="114" d="100"/>
          <a:sy n="114"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36897-CAEF-4FB9-8019-CBAD1063E3A5}"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1971E155-8C73-4E9F-8E1E-89C4F3A95CFE}">
      <dgm:prSet phldrT="[Text]" custT="1"/>
      <dgm:spPr>
        <a:solidFill>
          <a:schemeClr val="accent1"/>
        </a:solidFill>
      </dgm:spPr>
      <dgm:t>
        <a:bodyPr/>
        <a:lstStyle/>
        <a:p>
          <a:r>
            <a:rPr lang="el-GR" sz="2400" b="1" dirty="0"/>
            <a:t>ΕΡΓΑ ΔΙΑΧΕΙΡΙΣΗΣ ΑΠΟΒΛΗΤΩΝ: ΤΑΜΕΙΑ ΣΥΝΟΧΗΣ</a:t>
          </a:r>
        </a:p>
      </dgm:t>
    </dgm:pt>
    <dgm:pt modelId="{DC81BE01-CB12-46C1-84F9-24B59F453827}" type="parTrans" cxnId="{F0D06F36-469C-4C1C-B6D4-1E8D2F6D954B}">
      <dgm:prSet/>
      <dgm:spPr/>
      <dgm:t>
        <a:bodyPr/>
        <a:lstStyle/>
        <a:p>
          <a:endParaRPr lang="en-US" sz="2400"/>
        </a:p>
      </dgm:t>
    </dgm:pt>
    <dgm:pt modelId="{3F5ECB3C-EB28-4E78-97F2-458187CB3914}" type="sibTrans" cxnId="{F0D06F36-469C-4C1C-B6D4-1E8D2F6D954B}">
      <dgm:prSet/>
      <dgm:spPr/>
      <dgm:t>
        <a:bodyPr/>
        <a:lstStyle/>
        <a:p>
          <a:endParaRPr lang="en-US" sz="2400"/>
        </a:p>
      </dgm:t>
    </dgm:pt>
    <dgm:pt modelId="{D01DE2F6-C638-4602-A4FA-3E0EEC2B33AC}">
      <dgm:prSet custT="1"/>
      <dgm:spPr>
        <a:noFill/>
        <a:ln>
          <a:noFill/>
        </a:ln>
      </dgm:spPr>
      <dgm:t>
        <a:bodyPr/>
        <a:lstStyle/>
        <a:p>
          <a:endParaRPr lang="en-US" sz="2400"/>
        </a:p>
      </dgm:t>
    </dgm:pt>
    <dgm:pt modelId="{19DB2FAA-F721-4885-99CF-ABF32A335B05}" type="sibTrans" cxnId="{3DB02754-07DE-4903-A417-499D8B0A1E75}">
      <dgm:prSet/>
      <dgm:spPr/>
      <dgm:t>
        <a:bodyPr/>
        <a:lstStyle/>
        <a:p>
          <a:endParaRPr lang="en-US" sz="2400"/>
        </a:p>
      </dgm:t>
    </dgm:pt>
    <dgm:pt modelId="{5F87DADB-6E69-42E3-BEF8-C0BC269ACE3E}" type="parTrans" cxnId="{3DB02754-07DE-4903-A417-499D8B0A1E75}">
      <dgm:prSet/>
      <dgm:spPr/>
      <dgm:t>
        <a:bodyPr/>
        <a:lstStyle/>
        <a:p>
          <a:endParaRPr lang="en-US" sz="2400"/>
        </a:p>
      </dgm:t>
    </dgm:pt>
    <dgm:pt modelId="{76D87077-B932-48B7-885E-B74F77586428}" type="pres">
      <dgm:prSet presAssocID="{8FC36897-CAEF-4FB9-8019-CBAD1063E3A5}" presName="Name0" presStyleCnt="0">
        <dgm:presLayoutVars>
          <dgm:dir/>
          <dgm:animLvl val="lvl"/>
          <dgm:resizeHandles val="exact"/>
        </dgm:presLayoutVars>
      </dgm:prSet>
      <dgm:spPr/>
    </dgm:pt>
    <dgm:pt modelId="{3DA17BD5-B339-4733-B102-7C4220AA400D}" type="pres">
      <dgm:prSet presAssocID="{D01DE2F6-C638-4602-A4FA-3E0EEC2B33AC}" presName="boxAndChildren" presStyleCnt="0"/>
      <dgm:spPr/>
    </dgm:pt>
    <dgm:pt modelId="{700A0EA2-CDDA-4371-934F-CE10E51A2298}" type="pres">
      <dgm:prSet presAssocID="{D01DE2F6-C638-4602-A4FA-3E0EEC2B33AC}" presName="parentTextBox" presStyleLbl="node1" presStyleIdx="0" presStyleCnt="2" custFlipVert="0" custScaleY="87294"/>
      <dgm:spPr/>
    </dgm:pt>
    <dgm:pt modelId="{2633E351-12E2-42D7-9B28-1067E774F6E6}" type="pres">
      <dgm:prSet presAssocID="{3F5ECB3C-EB28-4E78-97F2-458187CB3914}" presName="sp" presStyleCnt="0"/>
      <dgm:spPr/>
    </dgm:pt>
    <dgm:pt modelId="{57BD2EAD-8E06-4256-A726-1A27A3A94000}" type="pres">
      <dgm:prSet presAssocID="{1971E155-8C73-4E9F-8E1E-89C4F3A95CFE}" presName="arrowAndChildren" presStyleCnt="0"/>
      <dgm:spPr/>
    </dgm:pt>
    <dgm:pt modelId="{C0C0B00E-32DF-4135-95BE-A87A4A7E1722}" type="pres">
      <dgm:prSet presAssocID="{1971E155-8C73-4E9F-8E1E-89C4F3A95CFE}" presName="parentTextArrow" presStyleLbl="node1" presStyleIdx="1" presStyleCnt="2" custScaleY="31096"/>
      <dgm:spPr/>
    </dgm:pt>
  </dgm:ptLst>
  <dgm:cxnLst>
    <dgm:cxn modelId="{E7942E07-F977-41F5-BDC0-FD6FACC0A28A}" type="presOf" srcId="{1971E155-8C73-4E9F-8E1E-89C4F3A95CFE}" destId="{C0C0B00E-32DF-4135-95BE-A87A4A7E1722}" srcOrd="0" destOrd="0" presId="urn:microsoft.com/office/officeart/2005/8/layout/process4"/>
    <dgm:cxn modelId="{F0D06F36-469C-4C1C-B6D4-1E8D2F6D954B}" srcId="{8FC36897-CAEF-4FB9-8019-CBAD1063E3A5}" destId="{1971E155-8C73-4E9F-8E1E-89C4F3A95CFE}" srcOrd="0" destOrd="0" parTransId="{DC81BE01-CB12-46C1-84F9-24B59F453827}" sibTransId="{3F5ECB3C-EB28-4E78-97F2-458187CB3914}"/>
    <dgm:cxn modelId="{B43C815D-C0FF-4FB0-994F-394274F78368}" type="presOf" srcId="{D01DE2F6-C638-4602-A4FA-3E0EEC2B33AC}" destId="{700A0EA2-CDDA-4371-934F-CE10E51A2298}" srcOrd="0" destOrd="0" presId="urn:microsoft.com/office/officeart/2005/8/layout/process4"/>
    <dgm:cxn modelId="{311E7E47-E3D3-4405-933F-B1AF06EC011C}" type="presOf" srcId="{8FC36897-CAEF-4FB9-8019-CBAD1063E3A5}" destId="{76D87077-B932-48B7-885E-B74F77586428}" srcOrd="0" destOrd="0" presId="urn:microsoft.com/office/officeart/2005/8/layout/process4"/>
    <dgm:cxn modelId="{3DB02754-07DE-4903-A417-499D8B0A1E75}" srcId="{8FC36897-CAEF-4FB9-8019-CBAD1063E3A5}" destId="{D01DE2F6-C638-4602-A4FA-3E0EEC2B33AC}" srcOrd="1" destOrd="0" parTransId="{5F87DADB-6E69-42E3-BEF8-C0BC269ACE3E}" sibTransId="{19DB2FAA-F721-4885-99CF-ABF32A335B05}"/>
    <dgm:cxn modelId="{A196DD44-162A-430B-B744-612C878D4EAE}" type="presParOf" srcId="{76D87077-B932-48B7-885E-B74F77586428}" destId="{3DA17BD5-B339-4733-B102-7C4220AA400D}" srcOrd="0" destOrd="0" presId="urn:microsoft.com/office/officeart/2005/8/layout/process4"/>
    <dgm:cxn modelId="{FE9954A3-A46E-4BBA-A3CC-EC40DB5D6C02}" type="presParOf" srcId="{3DA17BD5-B339-4733-B102-7C4220AA400D}" destId="{700A0EA2-CDDA-4371-934F-CE10E51A2298}" srcOrd="0" destOrd="0" presId="urn:microsoft.com/office/officeart/2005/8/layout/process4"/>
    <dgm:cxn modelId="{258FDAD9-AC50-4EB0-BCA4-7E7F96074258}" type="presParOf" srcId="{76D87077-B932-48B7-885E-B74F77586428}" destId="{2633E351-12E2-42D7-9B28-1067E774F6E6}" srcOrd="1" destOrd="0" presId="urn:microsoft.com/office/officeart/2005/8/layout/process4"/>
    <dgm:cxn modelId="{4C79C323-31C7-442A-8E70-8F3A75C6141D}" type="presParOf" srcId="{76D87077-B932-48B7-885E-B74F77586428}" destId="{57BD2EAD-8E06-4256-A726-1A27A3A94000}" srcOrd="2" destOrd="0" presId="urn:microsoft.com/office/officeart/2005/8/layout/process4"/>
    <dgm:cxn modelId="{7DE292B3-C613-4A0B-B3AC-5B0C1B931739}" type="presParOf" srcId="{57BD2EAD-8E06-4256-A726-1A27A3A94000}" destId="{C0C0B00E-32DF-4135-95BE-A87A4A7E172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48917B-2CA1-487C-83C3-CA334AB44F5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0931630-AC11-4737-807B-C89C5336E7B3}">
      <dgm:prSet phldrT="[Text]" custT="1"/>
      <dgm:spPr/>
      <dgm:t>
        <a:bodyPr/>
        <a:lstStyle/>
        <a:p>
          <a:pPr>
            <a:lnSpc>
              <a:spcPct val="100000"/>
            </a:lnSpc>
            <a:spcBef>
              <a:spcPts val="0"/>
            </a:spcBef>
            <a:spcAft>
              <a:spcPts val="0"/>
            </a:spcAft>
          </a:pPr>
          <a:r>
            <a:rPr lang="el-GR" sz="1800" b="1" u="none" dirty="0">
              <a:solidFill>
                <a:schemeClr val="tx1"/>
              </a:solidFill>
              <a:latin typeface="+mn-lt"/>
            </a:rPr>
            <a:t>Εγκαθίδρυση Συστήματος Χωριστής Συλλογής στην πηγή Δημοτικών Στερεών Αποβλήτων και Εφαρμογή Συστήματος «Πληρώνω όσο Πετάω» (ΠΟΠ) σε τοπικές αρχές: €25.000.000</a:t>
          </a:r>
          <a:r>
            <a:rPr lang="en-US" sz="1800" b="1" u="none" dirty="0">
              <a:solidFill>
                <a:schemeClr val="tx1"/>
              </a:solidFill>
              <a:latin typeface="+mn-lt"/>
            </a:rPr>
            <a:t> </a:t>
          </a:r>
          <a:r>
            <a:rPr lang="el-GR" sz="1800" b="1" u="none" dirty="0">
              <a:solidFill>
                <a:schemeClr val="tx1"/>
              </a:solidFill>
              <a:latin typeface="+mn-lt"/>
            </a:rPr>
            <a:t>ΥΛΟΠΟΙΕΙΤΑΙ </a:t>
          </a:r>
        </a:p>
      </dgm:t>
    </dgm:pt>
    <dgm:pt modelId="{5D531DF2-AC46-4418-981E-2C41A3036653}" type="parTrans" cxnId="{8761113D-6AE7-43A0-98BA-F2DAD78DEBE7}">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0157843D-3248-4579-8BA2-FC72C0E08B08}" type="sibTrans" cxnId="{8761113D-6AE7-43A0-98BA-F2DAD78DEBE7}">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AEA50AEF-4912-49FF-A9FE-9C79CE047FD0}">
      <dgm:prSet phldrT="[Text]" custT="1"/>
      <dgm:spPr/>
      <dgm:t>
        <a:bodyPr/>
        <a:lstStyle/>
        <a:p>
          <a:pPr>
            <a:lnSpc>
              <a:spcPct val="100000"/>
            </a:lnSpc>
            <a:spcBef>
              <a:spcPts val="0"/>
            </a:spcBef>
            <a:spcAft>
              <a:spcPts val="0"/>
            </a:spcAft>
          </a:pPr>
          <a:r>
            <a:rPr lang="el-GR" sz="1800" b="1" u="none" dirty="0">
              <a:solidFill>
                <a:schemeClr val="tx1"/>
              </a:solidFill>
              <a:latin typeface="+mn-lt"/>
            </a:rPr>
            <a:t>Πρόγραμμα πρόληψης, χωριστής συλλογής και αξιοποίησης δημοτικών αποβλήτων ορεινής / ημιορεινής Κύπρου: €1.500.000</a:t>
          </a:r>
          <a:r>
            <a:rPr lang="en-US" sz="1800" b="1" u="none" dirty="0">
              <a:solidFill>
                <a:schemeClr val="tx1"/>
              </a:solidFill>
              <a:latin typeface="+mn-lt"/>
            </a:rPr>
            <a:t> </a:t>
          </a:r>
          <a:r>
            <a:rPr lang="el-GR" sz="1800" b="1" u="none" dirty="0">
              <a:solidFill>
                <a:schemeClr val="tx1"/>
              </a:solidFill>
              <a:latin typeface="+mn-lt"/>
            </a:rPr>
            <a:t>ΥΛΟΠΟΙΕΙΤΑΙ</a:t>
          </a:r>
          <a:endParaRPr lang="en-US" sz="1800" b="1" u="none" dirty="0">
            <a:solidFill>
              <a:schemeClr val="tx1"/>
            </a:solidFill>
            <a:latin typeface="+mn-lt"/>
          </a:endParaRPr>
        </a:p>
      </dgm:t>
    </dgm:pt>
    <dgm:pt modelId="{C802DCEB-8A61-4DF7-BC00-B273A5F98515}" type="parTrans" cxnId="{E965D4D1-5BB4-4B23-A7B2-1501A3CF5E32}">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44A3D4D9-DCF0-4E19-B50F-2AD39B6B927B}" type="sibTrans" cxnId="{E965D4D1-5BB4-4B23-A7B2-1501A3CF5E32}">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3959DF20-5BF2-4044-A922-0771AD17D228}">
      <dgm:prSet custT="1"/>
      <dgm:spPr/>
      <dgm:t>
        <a:bodyPr/>
        <a:lstStyle/>
        <a:p>
          <a:pPr>
            <a:lnSpc>
              <a:spcPct val="100000"/>
            </a:lnSpc>
            <a:spcBef>
              <a:spcPts val="0"/>
            </a:spcBef>
            <a:spcAft>
              <a:spcPts val="0"/>
            </a:spcAft>
          </a:pPr>
          <a:r>
            <a:rPr lang="el-GR" sz="1800" b="1" u="none" dirty="0">
              <a:solidFill>
                <a:schemeClr val="tx1"/>
              </a:solidFill>
              <a:latin typeface="+mn-lt"/>
            </a:rPr>
            <a:t>Πρόγραμμα μείωσης δημοτικών στερεών αποβλήτων παραλιακών ξενοδοχειακών μονάδων και συναφών χώρων μαζικής παραγωγής αποβλήτων στους Δήμους Λάρνακας, Αγίας Νάπας και Παραλιμνίου:</a:t>
          </a:r>
          <a:r>
            <a:rPr lang="en-US" sz="1800" b="1" u="none" dirty="0">
              <a:solidFill>
                <a:schemeClr val="tx1"/>
              </a:solidFill>
              <a:latin typeface="+mn-lt"/>
            </a:rPr>
            <a:t> </a:t>
          </a:r>
          <a:r>
            <a:rPr lang="el-GR" sz="1800" b="1" u="none" dirty="0">
              <a:solidFill>
                <a:schemeClr val="tx1"/>
              </a:solidFill>
              <a:latin typeface="+mn-lt"/>
            </a:rPr>
            <a:t>ΟΛΟΚΛΗΡΩΘΗΚΕ</a:t>
          </a:r>
          <a:endParaRPr lang="en-US" sz="1800" b="1" u="none" dirty="0">
            <a:solidFill>
              <a:schemeClr val="tx1"/>
            </a:solidFill>
            <a:latin typeface="+mn-lt"/>
          </a:endParaRPr>
        </a:p>
      </dgm:t>
    </dgm:pt>
    <dgm:pt modelId="{8CA6A9E8-CB51-49E6-8BD7-FBC705C96AF5}" type="parTrans" cxnId="{0D6E26B2-DC9B-4913-A82F-16E5F3E3B623}">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FE284C86-EEED-4CB6-9469-D4BB3F4E2E12}" type="sibTrans" cxnId="{0D6E26B2-DC9B-4913-A82F-16E5F3E3B623}">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5E33301A-FE12-46C0-BCAA-0FA348F05980}">
      <dgm:prSet custT="1"/>
      <dgm:spPr/>
      <dgm:t>
        <a:bodyPr/>
        <a:lstStyle/>
        <a:p>
          <a:pPr>
            <a:lnSpc>
              <a:spcPct val="100000"/>
            </a:lnSpc>
            <a:spcBef>
              <a:spcPts val="0"/>
            </a:spcBef>
            <a:spcAft>
              <a:spcPts val="0"/>
            </a:spcAft>
          </a:pPr>
          <a:r>
            <a:rPr lang="el-GR" sz="1800" b="1" u="none" dirty="0">
              <a:solidFill>
                <a:schemeClr val="tx1"/>
              </a:solidFill>
              <a:latin typeface="+mn-lt"/>
            </a:rPr>
            <a:t>Πρόγραμμα μείωσης δημοτικών στερεών αποβλήτων παραλιακών ξενοδοχειακών μονάδων και συναφών χώρων μαζικής παραγωγής αποβλήτων στις επαρχίες Λεμεσού και Πάφου: €6.400.000 ΥΛΟΠΟΙΕΙΤΑΙ</a:t>
          </a:r>
          <a:endParaRPr lang="en-US" sz="1800" b="1" u="none" dirty="0">
            <a:solidFill>
              <a:schemeClr val="tx1"/>
            </a:solidFill>
            <a:latin typeface="+mn-lt"/>
          </a:endParaRPr>
        </a:p>
      </dgm:t>
    </dgm:pt>
    <dgm:pt modelId="{D2708965-6FBD-4799-ABC3-24E1DFE3705C}" type="parTrans" cxnId="{1ED6CD4F-DDF4-42B9-829F-2C1CC961296E}">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1DEBD436-C03D-458F-B3BD-4B902CDB50D8}" type="sibTrans" cxnId="{1ED6CD4F-DDF4-42B9-829F-2C1CC961296E}">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5DA2B70F-876D-4832-84F5-F907A1D44AC3}">
      <dgm:prSet custT="1"/>
      <dgm:spPr/>
      <dgm:t>
        <a:bodyPr/>
        <a:lstStyle/>
        <a:p>
          <a:pPr>
            <a:lnSpc>
              <a:spcPct val="100000"/>
            </a:lnSpc>
            <a:spcBef>
              <a:spcPts val="0"/>
            </a:spcBef>
            <a:spcAft>
              <a:spcPts val="0"/>
            </a:spcAft>
          </a:pPr>
          <a:r>
            <a:rPr lang="el-GR" sz="1800" b="1" u="none" dirty="0">
              <a:solidFill>
                <a:schemeClr val="tx1"/>
              </a:solidFill>
              <a:latin typeface="+mn-lt"/>
            </a:rPr>
            <a:t>Ολοκληρωμένο σύστημα διαχείρισης, πληροφόρησης, επικοινωνίας και παρακολούθησης έργων:</a:t>
          </a:r>
          <a:r>
            <a:rPr lang="en-US" sz="1800" b="1" u="none" dirty="0">
              <a:solidFill>
                <a:schemeClr val="tx1"/>
              </a:solidFill>
              <a:latin typeface="+mn-lt"/>
            </a:rPr>
            <a:t> </a:t>
          </a:r>
          <a:r>
            <a:rPr lang="el-GR" sz="1800" b="1" u="none" dirty="0">
              <a:solidFill>
                <a:schemeClr val="tx1"/>
              </a:solidFill>
              <a:latin typeface="+mn-lt"/>
            </a:rPr>
            <a:t>€1.500.000 ΥΛΟΠΟΙΕΙΤΑΙ  </a:t>
          </a:r>
        </a:p>
      </dgm:t>
    </dgm:pt>
    <dgm:pt modelId="{8AB86A60-9278-4E2A-B060-979DBECF2074}" type="parTrans" cxnId="{FD3922B8-48FF-4D6B-B3CE-6A946A1ABBA4}">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D3FCCA90-916C-404E-B6E2-E732598D3B8B}" type="sibTrans" cxnId="{FD3922B8-48FF-4D6B-B3CE-6A946A1ABBA4}">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1576A2B6-D080-4027-9F31-B94925A5021A}">
      <dgm:prSet custT="1"/>
      <dgm:spPr/>
      <dgm:t>
        <a:bodyPr/>
        <a:lstStyle/>
        <a:p>
          <a:pPr>
            <a:lnSpc>
              <a:spcPct val="100000"/>
            </a:lnSpc>
            <a:spcBef>
              <a:spcPts val="0"/>
            </a:spcBef>
            <a:spcAft>
              <a:spcPts val="0"/>
            </a:spcAft>
          </a:pPr>
          <a:r>
            <a:rPr lang="el-GR" sz="1800" b="1" dirty="0">
              <a:solidFill>
                <a:schemeClr val="tx1"/>
              </a:solidFill>
              <a:latin typeface="+mn-lt"/>
            </a:rPr>
            <a:t>Ανάπτυξη υποδομών για την επεξεργασία οργανικών αποβλήτων</a:t>
          </a:r>
          <a:r>
            <a:rPr lang="en-US" sz="1800" b="1" dirty="0">
              <a:solidFill>
                <a:schemeClr val="tx1"/>
              </a:solidFill>
              <a:latin typeface="+mn-lt"/>
            </a:rPr>
            <a:t> </a:t>
          </a:r>
          <a:r>
            <a:rPr lang="el-GR" sz="1800" b="1" u="none" dirty="0">
              <a:solidFill>
                <a:schemeClr val="tx1"/>
              </a:solidFill>
              <a:latin typeface="+mn-lt"/>
            </a:rPr>
            <a:t>€15.000.000</a:t>
          </a:r>
          <a:endParaRPr lang="en-US" sz="1800" b="1" u="none" dirty="0">
            <a:solidFill>
              <a:schemeClr val="tx1"/>
            </a:solidFill>
            <a:latin typeface="+mn-lt"/>
          </a:endParaRPr>
        </a:p>
      </dgm:t>
    </dgm:pt>
    <dgm:pt modelId="{3221BFC0-DBD9-4561-9934-F1B3200913C2}" type="parTrans" cxnId="{66FFD2E9-DBA9-4620-8463-28938A94ED46}">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5E252BA0-1287-4534-A948-2FDCDF3000B2}" type="sibTrans" cxnId="{66FFD2E9-DBA9-4620-8463-28938A94ED46}">
      <dgm:prSet/>
      <dgm:spPr/>
      <dgm:t>
        <a:bodyPr/>
        <a:lstStyle/>
        <a:p>
          <a:pPr>
            <a:lnSpc>
              <a:spcPct val="100000"/>
            </a:lnSpc>
            <a:spcBef>
              <a:spcPts val="0"/>
            </a:spcBef>
            <a:spcAft>
              <a:spcPts val="0"/>
            </a:spcAft>
          </a:pPr>
          <a:endParaRPr lang="en-US" sz="1800" b="1" u="none">
            <a:solidFill>
              <a:schemeClr val="tx1"/>
            </a:solidFill>
            <a:latin typeface="+mn-lt"/>
          </a:endParaRPr>
        </a:p>
      </dgm:t>
    </dgm:pt>
    <dgm:pt modelId="{16EBCA64-60F6-47B7-BAB0-40D4108B92D9}">
      <dgm:prSet custT="1"/>
      <dgm:spPr/>
      <dgm:t>
        <a:bodyPr/>
        <a:lstStyle/>
        <a:p>
          <a:pPr>
            <a:lnSpc>
              <a:spcPct val="100000"/>
            </a:lnSpc>
            <a:spcBef>
              <a:spcPts val="0"/>
            </a:spcBef>
            <a:spcAft>
              <a:spcPts val="0"/>
            </a:spcAft>
          </a:pPr>
          <a:r>
            <a:rPr lang="el-GR" sz="1800" b="1" dirty="0">
              <a:solidFill>
                <a:schemeClr val="tx1"/>
              </a:solidFill>
              <a:latin typeface="+mn-lt"/>
            </a:rPr>
            <a:t>Δημιουργία συντονιστικού φορέα μεταξύ κεντρικής κυβέρνησης και τοπικής αυτοδιοίκησης για τη διαχείριση των αποβλήτων </a:t>
          </a:r>
          <a:r>
            <a:rPr lang="el-GR" sz="1800" b="1" u="none" dirty="0">
              <a:solidFill>
                <a:schemeClr val="tx1"/>
              </a:solidFill>
              <a:latin typeface="+mn-lt"/>
            </a:rPr>
            <a:t>€900.000</a:t>
          </a:r>
          <a:endParaRPr lang="en-CY" sz="1800" b="1" dirty="0">
            <a:solidFill>
              <a:schemeClr val="tx1"/>
            </a:solidFill>
            <a:latin typeface="+mn-lt"/>
          </a:endParaRPr>
        </a:p>
      </dgm:t>
    </dgm:pt>
    <dgm:pt modelId="{E88937A0-9F7F-47CA-A044-A5DCDBD9A1ED}" type="parTrans" cxnId="{364DA24D-0E14-411E-96DD-005030BF5A78}">
      <dgm:prSet/>
      <dgm:spPr/>
      <dgm:t>
        <a:bodyPr/>
        <a:lstStyle/>
        <a:p>
          <a:pPr>
            <a:lnSpc>
              <a:spcPct val="100000"/>
            </a:lnSpc>
            <a:spcBef>
              <a:spcPts val="0"/>
            </a:spcBef>
            <a:spcAft>
              <a:spcPts val="0"/>
            </a:spcAft>
          </a:pPr>
          <a:endParaRPr lang="en-CY" sz="1800" b="1">
            <a:solidFill>
              <a:schemeClr val="tx1"/>
            </a:solidFill>
            <a:latin typeface="+mn-lt"/>
          </a:endParaRPr>
        </a:p>
      </dgm:t>
    </dgm:pt>
    <dgm:pt modelId="{616962B3-04A0-472E-979C-3DEFED0F2BA1}" type="sibTrans" cxnId="{364DA24D-0E14-411E-96DD-005030BF5A78}">
      <dgm:prSet/>
      <dgm:spPr/>
      <dgm:t>
        <a:bodyPr/>
        <a:lstStyle/>
        <a:p>
          <a:pPr>
            <a:lnSpc>
              <a:spcPct val="100000"/>
            </a:lnSpc>
            <a:spcBef>
              <a:spcPts val="0"/>
            </a:spcBef>
            <a:spcAft>
              <a:spcPts val="0"/>
            </a:spcAft>
          </a:pPr>
          <a:endParaRPr lang="en-CY" sz="1800" b="1">
            <a:solidFill>
              <a:schemeClr val="tx1"/>
            </a:solidFill>
            <a:latin typeface="+mn-lt"/>
          </a:endParaRPr>
        </a:p>
      </dgm:t>
    </dgm:pt>
    <dgm:pt modelId="{F208C221-4E3C-4166-BB18-49147140255D}" type="pres">
      <dgm:prSet presAssocID="{EC48917B-2CA1-487C-83C3-CA334AB44F54}" presName="Name0" presStyleCnt="0">
        <dgm:presLayoutVars>
          <dgm:chMax val="7"/>
          <dgm:chPref val="7"/>
          <dgm:dir/>
        </dgm:presLayoutVars>
      </dgm:prSet>
      <dgm:spPr/>
    </dgm:pt>
    <dgm:pt modelId="{6C3FC8A1-CCA9-4697-8009-DDD035341570}" type="pres">
      <dgm:prSet presAssocID="{EC48917B-2CA1-487C-83C3-CA334AB44F54}" presName="Name1" presStyleCnt="0"/>
      <dgm:spPr/>
    </dgm:pt>
    <dgm:pt modelId="{7775D90F-FBB8-407A-8464-81F08221F2BA}" type="pres">
      <dgm:prSet presAssocID="{EC48917B-2CA1-487C-83C3-CA334AB44F54}" presName="cycle" presStyleCnt="0"/>
      <dgm:spPr/>
    </dgm:pt>
    <dgm:pt modelId="{15D6EF03-3823-4D19-A769-DE33FAA28912}" type="pres">
      <dgm:prSet presAssocID="{EC48917B-2CA1-487C-83C3-CA334AB44F54}" presName="srcNode" presStyleLbl="node1" presStyleIdx="0" presStyleCnt="7"/>
      <dgm:spPr/>
    </dgm:pt>
    <dgm:pt modelId="{38AB7660-1A64-41CE-8D27-4FC3D3983CC9}" type="pres">
      <dgm:prSet presAssocID="{EC48917B-2CA1-487C-83C3-CA334AB44F54}" presName="conn" presStyleLbl="parChTrans1D2" presStyleIdx="0" presStyleCnt="1"/>
      <dgm:spPr/>
    </dgm:pt>
    <dgm:pt modelId="{740D949F-D708-4B4F-8ED9-AE2C138D86AB}" type="pres">
      <dgm:prSet presAssocID="{EC48917B-2CA1-487C-83C3-CA334AB44F54}" presName="extraNode" presStyleLbl="node1" presStyleIdx="0" presStyleCnt="7"/>
      <dgm:spPr/>
    </dgm:pt>
    <dgm:pt modelId="{34219AA1-A768-49C2-B9C2-839A13A57B18}" type="pres">
      <dgm:prSet presAssocID="{EC48917B-2CA1-487C-83C3-CA334AB44F54}" presName="dstNode" presStyleLbl="node1" presStyleIdx="0" presStyleCnt="7"/>
      <dgm:spPr/>
    </dgm:pt>
    <dgm:pt modelId="{44508AB4-4907-412B-A5F9-90062954CEC7}" type="pres">
      <dgm:prSet presAssocID="{00931630-AC11-4737-807B-C89C5336E7B3}" presName="text_1" presStyleLbl="node1" presStyleIdx="0" presStyleCnt="7" custScaleY="138504">
        <dgm:presLayoutVars>
          <dgm:bulletEnabled val="1"/>
        </dgm:presLayoutVars>
      </dgm:prSet>
      <dgm:spPr/>
    </dgm:pt>
    <dgm:pt modelId="{53953B74-8E8C-475C-838C-0826D8149D6F}" type="pres">
      <dgm:prSet presAssocID="{00931630-AC11-4737-807B-C89C5336E7B3}" presName="accent_1" presStyleCnt="0"/>
      <dgm:spPr/>
    </dgm:pt>
    <dgm:pt modelId="{6EC54B3D-6B2F-4BEA-A7FD-A59847748744}" type="pres">
      <dgm:prSet presAssocID="{00931630-AC11-4737-807B-C89C5336E7B3}" presName="accentRepeatNode" presStyleLbl="solidFgAcc1" presStyleIdx="0" presStyleCnt="7"/>
      <dgm:spPr/>
    </dgm:pt>
    <dgm:pt modelId="{992BE7DE-C1E0-4FF1-AC17-34F63444A57D}" type="pres">
      <dgm:prSet presAssocID="{5E33301A-FE12-46C0-BCAA-0FA348F05980}" presName="text_2" presStyleLbl="node1" presStyleIdx="1" presStyleCnt="7" custScaleY="138504">
        <dgm:presLayoutVars>
          <dgm:bulletEnabled val="1"/>
        </dgm:presLayoutVars>
      </dgm:prSet>
      <dgm:spPr/>
    </dgm:pt>
    <dgm:pt modelId="{60C7EE2B-7FD5-471B-A5CC-3B26D72E1D46}" type="pres">
      <dgm:prSet presAssocID="{5E33301A-FE12-46C0-BCAA-0FA348F05980}" presName="accent_2" presStyleCnt="0"/>
      <dgm:spPr/>
    </dgm:pt>
    <dgm:pt modelId="{F3836203-3080-400B-84F4-FD6991E662D9}" type="pres">
      <dgm:prSet presAssocID="{5E33301A-FE12-46C0-BCAA-0FA348F05980}" presName="accentRepeatNode" presStyleLbl="solidFgAcc1" presStyleIdx="1" presStyleCnt="7"/>
      <dgm:spPr/>
    </dgm:pt>
    <dgm:pt modelId="{819E5D77-2CEE-402D-957A-EAD8418A9AAF}" type="pres">
      <dgm:prSet presAssocID="{3959DF20-5BF2-4044-A922-0771AD17D228}" presName="text_3" presStyleLbl="node1" presStyleIdx="2" presStyleCnt="7" custScaleY="138504">
        <dgm:presLayoutVars>
          <dgm:bulletEnabled val="1"/>
        </dgm:presLayoutVars>
      </dgm:prSet>
      <dgm:spPr/>
    </dgm:pt>
    <dgm:pt modelId="{EDD463FE-2BDC-4368-89E0-C8CD986CF5A9}" type="pres">
      <dgm:prSet presAssocID="{3959DF20-5BF2-4044-A922-0771AD17D228}" presName="accent_3" presStyleCnt="0"/>
      <dgm:spPr/>
    </dgm:pt>
    <dgm:pt modelId="{8DD9F0AB-795F-452D-AEFB-6C346D53923D}" type="pres">
      <dgm:prSet presAssocID="{3959DF20-5BF2-4044-A922-0771AD17D228}" presName="accentRepeatNode" presStyleLbl="solidFgAcc1" presStyleIdx="2" presStyleCnt="7"/>
      <dgm:spPr/>
    </dgm:pt>
    <dgm:pt modelId="{04DFA417-0BF6-49EF-9665-35AB8EB0CEA2}" type="pres">
      <dgm:prSet presAssocID="{AEA50AEF-4912-49FF-A9FE-9C79CE047FD0}" presName="text_4" presStyleLbl="node1" presStyleIdx="3" presStyleCnt="7" custScaleY="138504">
        <dgm:presLayoutVars>
          <dgm:bulletEnabled val="1"/>
        </dgm:presLayoutVars>
      </dgm:prSet>
      <dgm:spPr/>
    </dgm:pt>
    <dgm:pt modelId="{38F42075-57C0-48AF-B962-98D779995193}" type="pres">
      <dgm:prSet presAssocID="{AEA50AEF-4912-49FF-A9FE-9C79CE047FD0}" presName="accent_4" presStyleCnt="0"/>
      <dgm:spPr/>
    </dgm:pt>
    <dgm:pt modelId="{CF98A363-BBD3-4CAA-8F5C-628B84112547}" type="pres">
      <dgm:prSet presAssocID="{AEA50AEF-4912-49FF-A9FE-9C79CE047FD0}" presName="accentRepeatNode" presStyleLbl="solidFgAcc1" presStyleIdx="3" presStyleCnt="7"/>
      <dgm:spPr/>
    </dgm:pt>
    <dgm:pt modelId="{47F95533-3F81-4C41-A958-5B5C20AC0470}" type="pres">
      <dgm:prSet presAssocID="{5DA2B70F-876D-4832-84F5-F907A1D44AC3}" presName="text_5" presStyleLbl="node1" presStyleIdx="4" presStyleCnt="7" custScaleY="138504">
        <dgm:presLayoutVars>
          <dgm:bulletEnabled val="1"/>
        </dgm:presLayoutVars>
      </dgm:prSet>
      <dgm:spPr/>
    </dgm:pt>
    <dgm:pt modelId="{12B645B9-00BA-4700-BC06-0E5E26E5C2CB}" type="pres">
      <dgm:prSet presAssocID="{5DA2B70F-876D-4832-84F5-F907A1D44AC3}" presName="accent_5" presStyleCnt="0"/>
      <dgm:spPr/>
    </dgm:pt>
    <dgm:pt modelId="{96BE9138-378E-4674-A9A7-2D33E97D5C96}" type="pres">
      <dgm:prSet presAssocID="{5DA2B70F-876D-4832-84F5-F907A1D44AC3}" presName="accentRepeatNode" presStyleLbl="solidFgAcc1" presStyleIdx="4" presStyleCnt="7"/>
      <dgm:spPr/>
    </dgm:pt>
    <dgm:pt modelId="{783B948F-4621-4C70-8DF4-6FAB5D1DA609}" type="pres">
      <dgm:prSet presAssocID="{1576A2B6-D080-4027-9F31-B94925A5021A}" presName="text_6" presStyleLbl="node1" presStyleIdx="5" presStyleCnt="7" custScaleY="138504">
        <dgm:presLayoutVars>
          <dgm:bulletEnabled val="1"/>
        </dgm:presLayoutVars>
      </dgm:prSet>
      <dgm:spPr/>
    </dgm:pt>
    <dgm:pt modelId="{72C4E507-DEF6-4C51-8438-C30172FE6068}" type="pres">
      <dgm:prSet presAssocID="{1576A2B6-D080-4027-9F31-B94925A5021A}" presName="accent_6" presStyleCnt="0"/>
      <dgm:spPr/>
    </dgm:pt>
    <dgm:pt modelId="{BE6661CD-79A4-4314-9613-66FACD0F252E}" type="pres">
      <dgm:prSet presAssocID="{1576A2B6-D080-4027-9F31-B94925A5021A}" presName="accentRepeatNode" presStyleLbl="solidFgAcc1" presStyleIdx="5" presStyleCnt="7"/>
      <dgm:spPr/>
    </dgm:pt>
    <dgm:pt modelId="{6690991D-5104-4422-8E1E-4926C95F5F24}" type="pres">
      <dgm:prSet presAssocID="{16EBCA64-60F6-47B7-BAB0-40D4108B92D9}" presName="text_7" presStyleLbl="node1" presStyleIdx="6" presStyleCnt="7">
        <dgm:presLayoutVars>
          <dgm:bulletEnabled val="1"/>
        </dgm:presLayoutVars>
      </dgm:prSet>
      <dgm:spPr/>
    </dgm:pt>
    <dgm:pt modelId="{5EEAFE06-13F3-4AF3-A040-12503A013569}" type="pres">
      <dgm:prSet presAssocID="{16EBCA64-60F6-47B7-BAB0-40D4108B92D9}" presName="accent_7" presStyleCnt="0"/>
      <dgm:spPr/>
    </dgm:pt>
    <dgm:pt modelId="{5F0616B0-C09F-4F51-8CD7-2874E44C65D7}" type="pres">
      <dgm:prSet presAssocID="{16EBCA64-60F6-47B7-BAB0-40D4108B92D9}" presName="accentRepeatNode" presStyleLbl="solidFgAcc1" presStyleIdx="6" presStyleCnt="7"/>
      <dgm:spPr/>
    </dgm:pt>
  </dgm:ptLst>
  <dgm:cxnLst>
    <dgm:cxn modelId="{54C36A13-749F-48D3-9628-17EEFDC78B7B}" type="presOf" srcId="{5DA2B70F-876D-4832-84F5-F907A1D44AC3}" destId="{47F95533-3F81-4C41-A958-5B5C20AC0470}" srcOrd="0" destOrd="0" presId="urn:microsoft.com/office/officeart/2008/layout/VerticalCurvedList"/>
    <dgm:cxn modelId="{9A82713C-1CB9-4786-AA1A-5B401E6BE759}" type="presOf" srcId="{16EBCA64-60F6-47B7-BAB0-40D4108B92D9}" destId="{6690991D-5104-4422-8E1E-4926C95F5F24}" srcOrd="0" destOrd="0" presId="urn:microsoft.com/office/officeart/2008/layout/VerticalCurvedList"/>
    <dgm:cxn modelId="{8761113D-6AE7-43A0-98BA-F2DAD78DEBE7}" srcId="{EC48917B-2CA1-487C-83C3-CA334AB44F54}" destId="{00931630-AC11-4737-807B-C89C5336E7B3}" srcOrd="0" destOrd="0" parTransId="{5D531DF2-AC46-4418-981E-2C41A3036653}" sibTransId="{0157843D-3248-4579-8BA2-FC72C0E08B08}"/>
    <dgm:cxn modelId="{6324AA63-D3B0-4D7D-A5F1-911AC5DBA23C}" type="presOf" srcId="{EC48917B-2CA1-487C-83C3-CA334AB44F54}" destId="{F208C221-4E3C-4166-BB18-49147140255D}" srcOrd="0" destOrd="0" presId="urn:microsoft.com/office/officeart/2008/layout/VerticalCurvedList"/>
    <dgm:cxn modelId="{364DA24D-0E14-411E-96DD-005030BF5A78}" srcId="{EC48917B-2CA1-487C-83C3-CA334AB44F54}" destId="{16EBCA64-60F6-47B7-BAB0-40D4108B92D9}" srcOrd="6" destOrd="0" parTransId="{E88937A0-9F7F-47CA-A044-A5DCDBD9A1ED}" sibTransId="{616962B3-04A0-472E-979C-3DEFED0F2BA1}"/>
    <dgm:cxn modelId="{D56E2A6E-0669-4320-B527-ED232BC0BAB5}" type="presOf" srcId="{0157843D-3248-4579-8BA2-FC72C0E08B08}" destId="{38AB7660-1A64-41CE-8D27-4FC3D3983CC9}" srcOrd="0" destOrd="0" presId="urn:microsoft.com/office/officeart/2008/layout/VerticalCurvedList"/>
    <dgm:cxn modelId="{1ED6CD4F-DDF4-42B9-829F-2C1CC961296E}" srcId="{EC48917B-2CA1-487C-83C3-CA334AB44F54}" destId="{5E33301A-FE12-46C0-BCAA-0FA348F05980}" srcOrd="1" destOrd="0" parTransId="{D2708965-6FBD-4799-ABC3-24E1DFE3705C}" sibTransId="{1DEBD436-C03D-458F-B3BD-4B902CDB50D8}"/>
    <dgm:cxn modelId="{0D6E26B2-DC9B-4913-A82F-16E5F3E3B623}" srcId="{EC48917B-2CA1-487C-83C3-CA334AB44F54}" destId="{3959DF20-5BF2-4044-A922-0771AD17D228}" srcOrd="2" destOrd="0" parTransId="{8CA6A9E8-CB51-49E6-8BD7-FBC705C96AF5}" sibTransId="{FE284C86-EEED-4CB6-9469-D4BB3F4E2E12}"/>
    <dgm:cxn modelId="{FD3922B8-48FF-4D6B-B3CE-6A946A1ABBA4}" srcId="{EC48917B-2CA1-487C-83C3-CA334AB44F54}" destId="{5DA2B70F-876D-4832-84F5-F907A1D44AC3}" srcOrd="4" destOrd="0" parTransId="{8AB86A60-9278-4E2A-B060-979DBECF2074}" sibTransId="{D3FCCA90-916C-404E-B6E2-E732598D3B8B}"/>
    <dgm:cxn modelId="{27AEA3C2-2859-469B-B3C5-76AE2DD7DA49}" type="presOf" srcId="{00931630-AC11-4737-807B-C89C5336E7B3}" destId="{44508AB4-4907-412B-A5F9-90062954CEC7}" srcOrd="0" destOrd="0" presId="urn:microsoft.com/office/officeart/2008/layout/VerticalCurvedList"/>
    <dgm:cxn modelId="{8294FBC7-ADA9-4514-9FC4-12B809C2B41B}" type="presOf" srcId="{3959DF20-5BF2-4044-A922-0771AD17D228}" destId="{819E5D77-2CEE-402D-957A-EAD8418A9AAF}" srcOrd="0" destOrd="0" presId="urn:microsoft.com/office/officeart/2008/layout/VerticalCurvedList"/>
    <dgm:cxn modelId="{E965D4D1-5BB4-4B23-A7B2-1501A3CF5E32}" srcId="{EC48917B-2CA1-487C-83C3-CA334AB44F54}" destId="{AEA50AEF-4912-49FF-A9FE-9C79CE047FD0}" srcOrd="3" destOrd="0" parTransId="{C802DCEB-8A61-4DF7-BC00-B273A5F98515}" sibTransId="{44A3D4D9-DCF0-4E19-B50F-2AD39B6B927B}"/>
    <dgm:cxn modelId="{82A35CE5-B3CA-4094-8208-0B2198610764}" type="presOf" srcId="{1576A2B6-D080-4027-9F31-B94925A5021A}" destId="{783B948F-4621-4C70-8DF4-6FAB5D1DA609}" srcOrd="0" destOrd="0" presId="urn:microsoft.com/office/officeart/2008/layout/VerticalCurvedList"/>
    <dgm:cxn modelId="{66FFD2E9-DBA9-4620-8463-28938A94ED46}" srcId="{EC48917B-2CA1-487C-83C3-CA334AB44F54}" destId="{1576A2B6-D080-4027-9F31-B94925A5021A}" srcOrd="5" destOrd="0" parTransId="{3221BFC0-DBD9-4561-9934-F1B3200913C2}" sibTransId="{5E252BA0-1287-4534-A948-2FDCDF3000B2}"/>
    <dgm:cxn modelId="{35707DEB-6A1F-486F-9E76-3199846EF0F9}" type="presOf" srcId="{5E33301A-FE12-46C0-BCAA-0FA348F05980}" destId="{992BE7DE-C1E0-4FF1-AC17-34F63444A57D}" srcOrd="0" destOrd="0" presId="urn:microsoft.com/office/officeart/2008/layout/VerticalCurvedList"/>
    <dgm:cxn modelId="{884F36F6-B197-4D4A-AFFC-23D8A0348A6C}" type="presOf" srcId="{AEA50AEF-4912-49FF-A9FE-9C79CE047FD0}" destId="{04DFA417-0BF6-49EF-9665-35AB8EB0CEA2}" srcOrd="0" destOrd="0" presId="urn:microsoft.com/office/officeart/2008/layout/VerticalCurvedList"/>
    <dgm:cxn modelId="{2141FC77-AB1E-4754-A0B8-B313EE210218}" type="presParOf" srcId="{F208C221-4E3C-4166-BB18-49147140255D}" destId="{6C3FC8A1-CCA9-4697-8009-DDD035341570}" srcOrd="0" destOrd="0" presId="urn:microsoft.com/office/officeart/2008/layout/VerticalCurvedList"/>
    <dgm:cxn modelId="{7140AEC1-A25C-4E4E-BCBE-EF33F54DA320}" type="presParOf" srcId="{6C3FC8A1-CCA9-4697-8009-DDD035341570}" destId="{7775D90F-FBB8-407A-8464-81F08221F2BA}" srcOrd="0" destOrd="0" presId="urn:microsoft.com/office/officeart/2008/layout/VerticalCurvedList"/>
    <dgm:cxn modelId="{C5CBE39B-91E0-476F-90AE-897218750989}" type="presParOf" srcId="{7775D90F-FBB8-407A-8464-81F08221F2BA}" destId="{15D6EF03-3823-4D19-A769-DE33FAA28912}" srcOrd="0" destOrd="0" presId="urn:microsoft.com/office/officeart/2008/layout/VerticalCurvedList"/>
    <dgm:cxn modelId="{AA6469F3-F779-4454-BA07-219D8D81C048}" type="presParOf" srcId="{7775D90F-FBB8-407A-8464-81F08221F2BA}" destId="{38AB7660-1A64-41CE-8D27-4FC3D3983CC9}" srcOrd="1" destOrd="0" presId="urn:microsoft.com/office/officeart/2008/layout/VerticalCurvedList"/>
    <dgm:cxn modelId="{14FAE5FA-C754-455D-9C02-EEF1688D7BEC}" type="presParOf" srcId="{7775D90F-FBB8-407A-8464-81F08221F2BA}" destId="{740D949F-D708-4B4F-8ED9-AE2C138D86AB}" srcOrd="2" destOrd="0" presId="urn:microsoft.com/office/officeart/2008/layout/VerticalCurvedList"/>
    <dgm:cxn modelId="{AE015B57-33F9-4EB2-8349-45FD9B3E40FB}" type="presParOf" srcId="{7775D90F-FBB8-407A-8464-81F08221F2BA}" destId="{34219AA1-A768-49C2-B9C2-839A13A57B18}" srcOrd="3" destOrd="0" presId="urn:microsoft.com/office/officeart/2008/layout/VerticalCurvedList"/>
    <dgm:cxn modelId="{CF033459-BEBA-4657-B860-0C50C5671EF9}" type="presParOf" srcId="{6C3FC8A1-CCA9-4697-8009-DDD035341570}" destId="{44508AB4-4907-412B-A5F9-90062954CEC7}" srcOrd="1" destOrd="0" presId="urn:microsoft.com/office/officeart/2008/layout/VerticalCurvedList"/>
    <dgm:cxn modelId="{34D68085-D0CF-4E4E-A54A-A4A4891CA87C}" type="presParOf" srcId="{6C3FC8A1-CCA9-4697-8009-DDD035341570}" destId="{53953B74-8E8C-475C-838C-0826D8149D6F}" srcOrd="2" destOrd="0" presId="urn:microsoft.com/office/officeart/2008/layout/VerticalCurvedList"/>
    <dgm:cxn modelId="{6DAFD72B-D83A-4B7D-B362-4077AEB05EE2}" type="presParOf" srcId="{53953B74-8E8C-475C-838C-0826D8149D6F}" destId="{6EC54B3D-6B2F-4BEA-A7FD-A59847748744}" srcOrd="0" destOrd="0" presId="urn:microsoft.com/office/officeart/2008/layout/VerticalCurvedList"/>
    <dgm:cxn modelId="{67D8147D-3A50-43D6-AB5A-F73DBFAD52BA}" type="presParOf" srcId="{6C3FC8A1-CCA9-4697-8009-DDD035341570}" destId="{992BE7DE-C1E0-4FF1-AC17-34F63444A57D}" srcOrd="3" destOrd="0" presId="urn:microsoft.com/office/officeart/2008/layout/VerticalCurvedList"/>
    <dgm:cxn modelId="{CC70DF80-E0A4-46EF-B5D0-6F6E67811A1F}" type="presParOf" srcId="{6C3FC8A1-CCA9-4697-8009-DDD035341570}" destId="{60C7EE2B-7FD5-471B-A5CC-3B26D72E1D46}" srcOrd="4" destOrd="0" presId="urn:microsoft.com/office/officeart/2008/layout/VerticalCurvedList"/>
    <dgm:cxn modelId="{25078C84-2ED3-482D-83B8-92878673681F}" type="presParOf" srcId="{60C7EE2B-7FD5-471B-A5CC-3B26D72E1D46}" destId="{F3836203-3080-400B-84F4-FD6991E662D9}" srcOrd="0" destOrd="0" presId="urn:microsoft.com/office/officeart/2008/layout/VerticalCurvedList"/>
    <dgm:cxn modelId="{CB9F5AA0-54FF-46AD-A42C-317636A1C48D}" type="presParOf" srcId="{6C3FC8A1-CCA9-4697-8009-DDD035341570}" destId="{819E5D77-2CEE-402D-957A-EAD8418A9AAF}" srcOrd="5" destOrd="0" presId="urn:microsoft.com/office/officeart/2008/layout/VerticalCurvedList"/>
    <dgm:cxn modelId="{2A499877-8724-4774-ABCE-FBF6752209A8}" type="presParOf" srcId="{6C3FC8A1-CCA9-4697-8009-DDD035341570}" destId="{EDD463FE-2BDC-4368-89E0-C8CD986CF5A9}" srcOrd="6" destOrd="0" presId="urn:microsoft.com/office/officeart/2008/layout/VerticalCurvedList"/>
    <dgm:cxn modelId="{6DCCE501-8FE5-4E06-A8F6-37E4DA5E6A8E}" type="presParOf" srcId="{EDD463FE-2BDC-4368-89E0-C8CD986CF5A9}" destId="{8DD9F0AB-795F-452D-AEFB-6C346D53923D}" srcOrd="0" destOrd="0" presId="urn:microsoft.com/office/officeart/2008/layout/VerticalCurvedList"/>
    <dgm:cxn modelId="{3C6F2110-B225-4D1E-96FF-01D3CA38288A}" type="presParOf" srcId="{6C3FC8A1-CCA9-4697-8009-DDD035341570}" destId="{04DFA417-0BF6-49EF-9665-35AB8EB0CEA2}" srcOrd="7" destOrd="0" presId="urn:microsoft.com/office/officeart/2008/layout/VerticalCurvedList"/>
    <dgm:cxn modelId="{7689D6FD-B81B-4BFD-BA00-55F177E32069}" type="presParOf" srcId="{6C3FC8A1-CCA9-4697-8009-DDD035341570}" destId="{38F42075-57C0-48AF-B962-98D779995193}" srcOrd="8" destOrd="0" presId="urn:microsoft.com/office/officeart/2008/layout/VerticalCurvedList"/>
    <dgm:cxn modelId="{2ACD181C-83C2-4406-8629-398EE3253F77}" type="presParOf" srcId="{38F42075-57C0-48AF-B962-98D779995193}" destId="{CF98A363-BBD3-4CAA-8F5C-628B84112547}" srcOrd="0" destOrd="0" presId="urn:microsoft.com/office/officeart/2008/layout/VerticalCurvedList"/>
    <dgm:cxn modelId="{4947DF89-35E5-4E31-8313-1CA14F72F483}" type="presParOf" srcId="{6C3FC8A1-CCA9-4697-8009-DDD035341570}" destId="{47F95533-3F81-4C41-A958-5B5C20AC0470}" srcOrd="9" destOrd="0" presId="urn:microsoft.com/office/officeart/2008/layout/VerticalCurvedList"/>
    <dgm:cxn modelId="{D31A67A6-AF0D-4D30-96AB-40F2A12BA304}" type="presParOf" srcId="{6C3FC8A1-CCA9-4697-8009-DDD035341570}" destId="{12B645B9-00BA-4700-BC06-0E5E26E5C2CB}" srcOrd="10" destOrd="0" presId="urn:microsoft.com/office/officeart/2008/layout/VerticalCurvedList"/>
    <dgm:cxn modelId="{3C65F538-0C75-415B-B1D7-B247B612C8DB}" type="presParOf" srcId="{12B645B9-00BA-4700-BC06-0E5E26E5C2CB}" destId="{96BE9138-378E-4674-A9A7-2D33E97D5C96}" srcOrd="0" destOrd="0" presId="urn:microsoft.com/office/officeart/2008/layout/VerticalCurvedList"/>
    <dgm:cxn modelId="{09DDA566-B7BB-4F26-A08B-2775743B2DDF}" type="presParOf" srcId="{6C3FC8A1-CCA9-4697-8009-DDD035341570}" destId="{783B948F-4621-4C70-8DF4-6FAB5D1DA609}" srcOrd="11" destOrd="0" presId="urn:microsoft.com/office/officeart/2008/layout/VerticalCurvedList"/>
    <dgm:cxn modelId="{A81E13D0-10B5-444E-9628-81661D7B6ABC}" type="presParOf" srcId="{6C3FC8A1-CCA9-4697-8009-DDD035341570}" destId="{72C4E507-DEF6-4C51-8438-C30172FE6068}" srcOrd="12" destOrd="0" presId="urn:microsoft.com/office/officeart/2008/layout/VerticalCurvedList"/>
    <dgm:cxn modelId="{629557F4-6FC8-4DA8-9469-EB20A3BCB427}" type="presParOf" srcId="{72C4E507-DEF6-4C51-8438-C30172FE6068}" destId="{BE6661CD-79A4-4314-9613-66FACD0F252E}" srcOrd="0" destOrd="0" presId="urn:microsoft.com/office/officeart/2008/layout/VerticalCurvedList"/>
    <dgm:cxn modelId="{3ECDE622-0EB5-4BCA-B575-D7E341C403D6}" type="presParOf" srcId="{6C3FC8A1-CCA9-4697-8009-DDD035341570}" destId="{6690991D-5104-4422-8E1E-4926C95F5F24}" srcOrd="13" destOrd="0" presId="urn:microsoft.com/office/officeart/2008/layout/VerticalCurvedList"/>
    <dgm:cxn modelId="{9F3D3FB9-04C1-46E8-AC16-4F69D7CA3205}" type="presParOf" srcId="{6C3FC8A1-CCA9-4697-8009-DDD035341570}" destId="{5EEAFE06-13F3-4AF3-A040-12503A013569}" srcOrd="14" destOrd="0" presId="urn:microsoft.com/office/officeart/2008/layout/VerticalCurvedList"/>
    <dgm:cxn modelId="{5E9F7862-4E75-49B1-9751-838C3008B53E}" type="presParOf" srcId="{5EEAFE06-13F3-4AF3-A040-12503A013569}" destId="{5F0616B0-C09F-4F51-8CD7-2874E44C65D7}"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C36897-CAEF-4FB9-8019-CBAD1063E3A5}"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1971E155-8C73-4E9F-8E1E-89C4F3A95CFE}">
      <dgm:prSet phldrT="[Text]" custT="1"/>
      <dgm:spPr>
        <a:solidFill>
          <a:schemeClr val="accent1"/>
        </a:solidFill>
      </dgm:spPr>
      <dgm:t>
        <a:bodyPr/>
        <a:lstStyle/>
        <a:p>
          <a:r>
            <a:rPr lang="el-GR" sz="2400" b="1" dirty="0"/>
            <a:t>ΑΛΛΑ ΕΡΓΑ ΔΙΑΧΕΙΡΙΣΗΣ ΑΠΟΒΛΗΤΩΝ (Εθνικά και ΣΑΑ)</a:t>
          </a:r>
        </a:p>
      </dgm:t>
    </dgm:pt>
    <dgm:pt modelId="{DC81BE01-CB12-46C1-84F9-24B59F453827}" type="parTrans" cxnId="{F0D06F36-469C-4C1C-B6D4-1E8D2F6D954B}">
      <dgm:prSet/>
      <dgm:spPr/>
      <dgm:t>
        <a:bodyPr/>
        <a:lstStyle/>
        <a:p>
          <a:endParaRPr lang="en-US" sz="2400"/>
        </a:p>
      </dgm:t>
    </dgm:pt>
    <dgm:pt modelId="{3F5ECB3C-EB28-4E78-97F2-458187CB3914}" type="sibTrans" cxnId="{F0D06F36-469C-4C1C-B6D4-1E8D2F6D954B}">
      <dgm:prSet/>
      <dgm:spPr/>
      <dgm:t>
        <a:bodyPr/>
        <a:lstStyle/>
        <a:p>
          <a:endParaRPr lang="en-US" sz="2400"/>
        </a:p>
      </dgm:t>
    </dgm:pt>
    <dgm:pt modelId="{D01DE2F6-C638-4602-A4FA-3E0EEC2B33AC}">
      <dgm:prSet custT="1"/>
      <dgm:spPr>
        <a:noFill/>
        <a:ln>
          <a:noFill/>
        </a:ln>
      </dgm:spPr>
      <dgm:t>
        <a:bodyPr/>
        <a:lstStyle/>
        <a:p>
          <a:endParaRPr lang="en-US" sz="2400"/>
        </a:p>
      </dgm:t>
    </dgm:pt>
    <dgm:pt modelId="{19DB2FAA-F721-4885-99CF-ABF32A335B05}" type="sibTrans" cxnId="{3DB02754-07DE-4903-A417-499D8B0A1E75}">
      <dgm:prSet/>
      <dgm:spPr/>
      <dgm:t>
        <a:bodyPr/>
        <a:lstStyle/>
        <a:p>
          <a:endParaRPr lang="en-US" sz="2400"/>
        </a:p>
      </dgm:t>
    </dgm:pt>
    <dgm:pt modelId="{5F87DADB-6E69-42E3-BEF8-C0BC269ACE3E}" type="parTrans" cxnId="{3DB02754-07DE-4903-A417-499D8B0A1E75}">
      <dgm:prSet/>
      <dgm:spPr/>
      <dgm:t>
        <a:bodyPr/>
        <a:lstStyle/>
        <a:p>
          <a:endParaRPr lang="en-US" sz="2400"/>
        </a:p>
      </dgm:t>
    </dgm:pt>
    <dgm:pt modelId="{76D87077-B932-48B7-885E-B74F77586428}" type="pres">
      <dgm:prSet presAssocID="{8FC36897-CAEF-4FB9-8019-CBAD1063E3A5}" presName="Name0" presStyleCnt="0">
        <dgm:presLayoutVars>
          <dgm:dir/>
          <dgm:animLvl val="lvl"/>
          <dgm:resizeHandles val="exact"/>
        </dgm:presLayoutVars>
      </dgm:prSet>
      <dgm:spPr/>
    </dgm:pt>
    <dgm:pt modelId="{3DA17BD5-B339-4733-B102-7C4220AA400D}" type="pres">
      <dgm:prSet presAssocID="{D01DE2F6-C638-4602-A4FA-3E0EEC2B33AC}" presName="boxAndChildren" presStyleCnt="0"/>
      <dgm:spPr/>
    </dgm:pt>
    <dgm:pt modelId="{700A0EA2-CDDA-4371-934F-CE10E51A2298}" type="pres">
      <dgm:prSet presAssocID="{D01DE2F6-C638-4602-A4FA-3E0EEC2B33AC}" presName="parentTextBox" presStyleLbl="node1" presStyleIdx="0" presStyleCnt="2" custFlipVert="0" custScaleY="87294"/>
      <dgm:spPr/>
    </dgm:pt>
    <dgm:pt modelId="{2633E351-12E2-42D7-9B28-1067E774F6E6}" type="pres">
      <dgm:prSet presAssocID="{3F5ECB3C-EB28-4E78-97F2-458187CB3914}" presName="sp" presStyleCnt="0"/>
      <dgm:spPr/>
    </dgm:pt>
    <dgm:pt modelId="{57BD2EAD-8E06-4256-A726-1A27A3A94000}" type="pres">
      <dgm:prSet presAssocID="{1971E155-8C73-4E9F-8E1E-89C4F3A95CFE}" presName="arrowAndChildren" presStyleCnt="0"/>
      <dgm:spPr/>
    </dgm:pt>
    <dgm:pt modelId="{C0C0B00E-32DF-4135-95BE-A87A4A7E1722}" type="pres">
      <dgm:prSet presAssocID="{1971E155-8C73-4E9F-8E1E-89C4F3A95CFE}" presName="parentTextArrow" presStyleLbl="node1" presStyleIdx="1" presStyleCnt="2" custScaleY="31096"/>
      <dgm:spPr/>
    </dgm:pt>
  </dgm:ptLst>
  <dgm:cxnLst>
    <dgm:cxn modelId="{E7942E07-F977-41F5-BDC0-FD6FACC0A28A}" type="presOf" srcId="{1971E155-8C73-4E9F-8E1E-89C4F3A95CFE}" destId="{C0C0B00E-32DF-4135-95BE-A87A4A7E1722}" srcOrd="0" destOrd="0" presId="urn:microsoft.com/office/officeart/2005/8/layout/process4"/>
    <dgm:cxn modelId="{F0D06F36-469C-4C1C-B6D4-1E8D2F6D954B}" srcId="{8FC36897-CAEF-4FB9-8019-CBAD1063E3A5}" destId="{1971E155-8C73-4E9F-8E1E-89C4F3A95CFE}" srcOrd="0" destOrd="0" parTransId="{DC81BE01-CB12-46C1-84F9-24B59F453827}" sibTransId="{3F5ECB3C-EB28-4E78-97F2-458187CB3914}"/>
    <dgm:cxn modelId="{B43C815D-C0FF-4FB0-994F-394274F78368}" type="presOf" srcId="{D01DE2F6-C638-4602-A4FA-3E0EEC2B33AC}" destId="{700A0EA2-CDDA-4371-934F-CE10E51A2298}" srcOrd="0" destOrd="0" presId="urn:microsoft.com/office/officeart/2005/8/layout/process4"/>
    <dgm:cxn modelId="{311E7E47-E3D3-4405-933F-B1AF06EC011C}" type="presOf" srcId="{8FC36897-CAEF-4FB9-8019-CBAD1063E3A5}" destId="{76D87077-B932-48B7-885E-B74F77586428}" srcOrd="0" destOrd="0" presId="urn:microsoft.com/office/officeart/2005/8/layout/process4"/>
    <dgm:cxn modelId="{3DB02754-07DE-4903-A417-499D8B0A1E75}" srcId="{8FC36897-CAEF-4FB9-8019-CBAD1063E3A5}" destId="{D01DE2F6-C638-4602-A4FA-3E0EEC2B33AC}" srcOrd="1" destOrd="0" parTransId="{5F87DADB-6E69-42E3-BEF8-C0BC269ACE3E}" sibTransId="{19DB2FAA-F721-4885-99CF-ABF32A335B05}"/>
    <dgm:cxn modelId="{A196DD44-162A-430B-B744-612C878D4EAE}" type="presParOf" srcId="{76D87077-B932-48B7-885E-B74F77586428}" destId="{3DA17BD5-B339-4733-B102-7C4220AA400D}" srcOrd="0" destOrd="0" presId="urn:microsoft.com/office/officeart/2005/8/layout/process4"/>
    <dgm:cxn modelId="{FE9954A3-A46E-4BBA-A3CC-EC40DB5D6C02}" type="presParOf" srcId="{3DA17BD5-B339-4733-B102-7C4220AA400D}" destId="{700A0EA2-CDDA-4371-934F-CE10E51A2298}" srcOrd="0" destOrd="0" presId="urn:microsoft.com/office/officeart/2005/8/layout/process4"/>
    <dgm:cxn modelId="{258FDAD9-AC50-4EB0-BCA4-7E7F96074258}" type="presParOf" srcId="{76D87077-B932-48B7-885E-B74F77586428}" destId="{2633E351-12E2-42D7-9B28-1067E774F6E6}" srcOrd="1" destOrd="0" presId="urn:microsoft.com/office/officeart/2005/8/layout/process4"/>
    <dgm:cxn modelId="{4C79C323-31C7-442A-8E70-8F3A75C6141D}" type="presParOf" srcId="{76D87077-B932-48B7-885E-B74F77586428}" destId="{57BD2EAD-8E06-4256-A726-1A27A3A94000}" srcOrd="2" destOrd="0" presId="urn:microsoft.com/office/officeart/2005/8/layout/process4"/>
    <dgm:cxn modelId="{7DE292B3-C613-4A0B-B3AC-5B0C1B931739}" type="presParOf" srcId="{57BD2EAD-8E06-4256-A726-1A27A3A94000}" destId="{C0C0B00E-32DF-4135-95BE-A87A4A7E172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48917B-2CA1-487C-83C3-CA334AB44F5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0931630-AC11-4737-807B-C89C5336E7B3}">
      <dgm:prSet phldrT="[Text]" custT="1"/>
      <dgm:spPr/>
      <dgm:t>
        <a:bodyPr/>
        <a:lstStyle/>
        <a:p>
          <a:r>
            <a:rPr lang="el-GR" sz="1800" b="1" dirty="0">
              <a:solidFill>
                <a:schemeClr val="tx1"/>
              </a:solidFill>
              <a:latin typeface="+mn-lt"/>
            </a:rPr>
            <a:t>Εγκατάσταση 50 αυτόνομων μηχανικών </a:t>
          </a:r>
          <a:r>
            <a:rPr lang="el-GR" sz="1800" b="1" dirty="0" err="1">
              <a:solidFill>
                <a:schemeClr val="tx1"/>
              </a:solidFill>
              <a:latin typeface="+mn-lt"/>
            </a:rPr>
            <a:t>κομποστοποιητών</a:t>
          </a:r>
          <a:r>
            <a:rPr lang="el-GR" sz="1800" b="1" dirty="0">
              <a:solidFill>
                <a:schemeClr val="tx1"/>
              </a:solidFill>
              <a:latin typeface="+mn-lt"/>
            </a:rPr>
            <a:t> σε απομακρυσμένες και </a:t>
          </a:r>
          <a:r>
            <a:rPr lang="el-GR" sz="1800" b="1" dirty="0" err="1">
              <a:solidFill>
                <a:schemeClr val="tx1"/>
              </a:solidFill>
              <a:latin typeface="+mn-lt"/>
            </a:rPr>
            <a:t>ημι</a:t>
          </a:r>
          <a:r>
            <a:rPr lang="el-GR" sz="1800" b="1" dirty="0">
              <a:solidFill>
                <a:schemeClr val="tx1"/>
              </a:solidFill>
              <a:latin typeface="+mn-lt"/>
            </a:rPr>
            <a:t>-απομακρυσμένες περιοχές</a:t>
          </a:r>
          <a:r>
            <a:rPr lang="en-US" sz="1800" b="1" dirty="0">
              <a:solidFill>
                <a:schemeClr val="tx1"/>
              </a:solidFill>
              <a:latin typeface="+mn-lt"/>
            </a:rPr>
            <a:t> </a:t>
          </a:r>
          <a:r>
            <a:rPr lang="el-GR" sz="1800" b="1" u="none" dirty="0">
              <a:solidFill>
                <a:schemeClr val="tx1"/>
              </a:solidFill>
              <a:latin typeface="+mn-lt"/>
            </a:rPr>
            <a:t>€7.000.000</a:t>
          </a:r>
          <a:endParaRPr lang="en-US" sz="1800" b="1" u="none" dirty="0">
            <a:solidFill>
              <a:schemeClr val="tx1"/>
            </a:solidFill>
            <a:latin typeface="+mn-lt"/>
          </a:endParaRPr>
        </a:p>
      </dgm:t>
    </dgm:pt>
    <dgm:pt modelId="{5D531DF2-AC46-4418-981E-2C41A3036653}" type="parTrans" cxnId="{8761113D-6AE7-43A0-98BA-F2DAD78DEBE7}">
      <dgm:prSet/>
      <dgm:spPr/>
      <dgm:t>
        <a:bodyPr/>
        <a:lstStyle/>
        <a:p>
          <a:endParaRPr lang="en-US" sz="1800" b="1" u="none">
            <a:solidFill>
              <a:schemeClr val="tx1"/>
            </a:solidFill>
            <a:latin typeface="+mn-lt"/>
          </a:endParaRPr>
        </a:p>
      </dgm:t>
    </dgm:pt>
    <dgm:pt modelId="{0157843D-3248-4579-8BA2-FC72C0E08B08}" type="sibTrans" cxnId="{8761113D-6AE7-43A0-98BA-F2DAD78DEBE7}">
      <dgm:prSet/>
      <dgm:spPr/>
      <dgm:t>
        <a:bodyPr/>
        <a:lstStyle/>
        <a:p>
          <a:endParaRPr lang="en-US" sz="1800" b="1" u="none">
            <a:solidFill>
              <a:schemeClr val="tx1"/>
            </a:solidFill>
            <a:latin typeface="+mn-lt"/>
          </a:endParaRPr>
        </a:p>
      </dgm:t>
    </dgm:pt>
    <dgm:pt modelId="{3959DF20-5BF2-4044-A922-0771AD17D228}">
      <dgm:prSet custT="1"/>
      <dgm:spPr/>
      <dgm:t>
        <a:bodyPr/>
        <a:lstStyle/>
        <a:p>
          <a:r>
            <a:rPr lang="el-GR" sz="1800" b="1" dirty="0">
              <a:solidFill>
                <a:schemeClr val="tx1"/>
              </a:solidFill>
              <a:latin typeface="+mn-lt"/>
            </a:rPr>
            <a:t>Δημιουργία 2 κέντρων επαναχρησιμοποίησης και επισκευής και δικτύου καταστημάτων</a:t>
          </a:r>
          <a:r>
            <a:rPr lang="en-US" sz="1800" b="1" dirty="0">
              <a:solidFill>
                <a:schemeClr val="tx1"/>
              </a:solidFill>
              <a:latin typeface="+mn-lt"/>
            </a:rPr>
            <a:t> </a:t>
          </a:r>
          <a:r>
            <a:rPr lang="el-GR" sz="1800" b="1" u="none" dirty="0">
              <a:solidFill>
                <a:schemeClr val="tx1"/>
              </a:solidFill>
              <a:latin typeface="+mn-lt"/>
            </a:rPr>
            <a:t>€4.000.000</a:t>
          </a:r>
          <a:endParaRPr lang="en-US" sz="1800" b="1" u="none" dirty="0">
            <a:solidFill>
              <a:schemeClr val="tx1"/>
            </a:solidFill>
            <a:latin typeface="+mn-lt"/>
          </a:endParaRPr>
        </a:p>
      </dgm:t>
    </dgm:pt>
    <dgm:pt modelId="{8CA6A9E8-CB51-49E6-8BD7-FBC705C96AF5}" type="parTrans" cxnId="{0D6E26B2-DC9B-4913-A82F-16E5F3E3B623}">
      <dgm:prSet/>
      <dgm:spPr/>
      <dgm:t>
        <a:bodyPr/>
        <a:lstStyle/>
        <a:p>
          <a:endParaRPr lang="en-US" sz="1800" b="1" u="none">
            <a:solidFill>
              <a:schemeClr val="tx1"/>
            </a:solidFill>
            <a:latin typeface="+mn-lt"/>
          </a:endParaRPr>
        </a:p>
      </dgm:t>
    </dgm:pt>
    <dgm:pt modelId="{FE284C86-EEED-4CB6-9469-D4BB3F4E2E12}" type="sibTrans" cxnId="{0D6E26B2-DC9B-4913-A82F-16E5F3E3B623}">
      <dgm:prSet/>
      <dgm:spPr/>
      <dgm:t>
        <a:bodyPr/>
        <a:lstStyle/>
        <a:p>
          <a:endParaRPr lang="en-US" sz="1800" b="1" u="none">
            <a:solidFill>
              <a:schemeClr val="tx1"/>
            </a:solidFill>
            <a:latin typeface="+mn-lt"/>
          </a:endParaRPr>
        </a:p>
      </dgm:t>
    </dgm:pt>
    <dgm:pt modelId="{5E33301A-FE12-46C0-BCAA-0FA348F05980}">
      <dgm:prSet custT="1"/>
      <dgm:spPr/>
      <dgm:t>
        <a:bodyPr/>
        <a:lstStyle/>
        <a:p>
          <a:r>
            <a:rPr lang="el-GR" sz="1800" b="1" dirty="0">
              <a:solidFill>
                <a:schemeClr val="tx1"/>
              </a:solidFill>
              <a:latin typeface="+mn-lt"/>
            </a:rPr>
            <a:t>Εγκατάσταση 50 πράσινων περιπτέρων σε απομακρυσμένες και </a:t>
          </a:r>
          <a:r>
            <a:rPr lang="el-GR" sz="1800" b="1" dirty="0" err="1">
              <a:solidFill>
                <a:schemeClr val="tx1"/>
              </a:solidFill>
              <a:latin typeface="+mn-lt"/>
            </a:rPr>
            <a:t>ημι</a:t>
          </a:r>
          <a:r>
            <a:rPr lang="el-GR" sz="1800" b="1" dirty="0">
              <a:solidFill>
                <a:schemeClr val="tx1"/>
              </a:solidFill>
              <a:latin typeface="+mn-lt"/>
            </a:rPr>
            <a:t>-απομακρυσμένες περιοχές</a:t>
          </a:r>
          <a:r>
            <a:rPr lang="en-US" sz="1800" b="1" dirty="0">
              <a:solidFill>
                <a:schemeClr val="tx1"/>
              </a:solidFill>
              <a:latin typeface="+mn-lt"/>
            </a:rPr>
            <a:t> </a:t>
          </a:r>
          <a:r>
            <a:rPr lang="el-GR" sz="1800" b="1" u="none" dirty="0">
              <a:solidFill>
                <a:schemeClr val="tx1"/>
              </a:solidFill>
              <a:latin typeface="+mn-lt"/>
            </a:rPr>
            <a:t>€3.300.000 </a:t>
          </a:r>
          <a:endParaRPr lang="en-US" sz="1800" b="1" u="none" dirty="0">
            <a:solidFill>
              <a:schemeClr val="tx1"/>
            </a:solidFill>
            <a:latin typeface="+mn-lt"/>
          </a:endParaRPr>
        </a:p>
      </dgm:t>
    </dgm:pt>
    <dgm:pt modelId="{D2708965-6FBD-4799-ABC3-24E1DFE3705C}" type="parTrans" cxnId="{1ED6CD4F-DDF4-42B9-829F-2C1CC961296E}">
      <dgm:prSet/>
      <dgm:spPr/>
      <dgm:t>
        <a:bodyPr/>
        <a:lstStyle/>
        <a:p>
          <a:endParaRPr lang="en-US" sz="1800" b="1" u="none">
            <a:solidFill>
              <a:schemeClr val="tx1"/>
            </a:solidFill>
            <a:latin typeface="+mn-lt"/>
          </a:endParaRPr>
        </a:p>
      </dgm:t>
    </dgm:pt>
    <dgm:pt modelId="{1DEBD436-C03D-458F-B3BD-4B902CDB50D8}" type="sibTrans" cxnId="{1ED6CD4F-DDF4-42B9-829F-2C1CC961296E}">
      <dgm:prSet/>
      <dgm:spPr/>
      <dgm:t>
        <a:bodyPr/>
        <a:lstStyle/>
        <a:p>
          <a:endParaRPr lang="en-US" sz="1800" b="1" u="none">
            <a:solidFill>
              <a:schemeClr val="tx1"/>
            </a:solidFill>
            <a:latin typeface="+mn-lt"/>
          </a:endParaRPr>
        </a:p>
      </dgm:t>
    </dgm:pt>
    <dgm:pt modelId="{F208C221-4E3C-4166-BB18-49147140255D}" type="pres">
      <dgm:prSet presAssocID="{EC48917B-2CA1-487C-83C3-CA334AB44F54}" presName="Name0" presStyleCnt="0">
        <dgm:presLayoutVars>
          <dgm:chMax val="7"/>
          <dgm:chPref val="7"/>
          <dgm:dir/>
        </dgm:presLayoutVars>
      </dgm:prSet>
      <dgm:spPr/>
    </dgm:pt>
    <dgm:pt modelId="{6C3FC8A1-CCA9-4697-8009-DDD035341570}" type="pres">
      <dgm:prSet presAssocID="{EC48917B-2CA1-487C-83C3-CA334AB44F54}" presName="Name1" presStyleCnt="0"/>
      <dgm:spPr/>
    </dgm:pt>
    <dgm:pt modelId="{7775D90F-FBB8-407A-8464-81F08221F2BA}" type="pres">
      <dgm:prSet presAssocID="{EC48917B-2CA1-487C-83C3-CA334AB44F54}" presName="cycle" presStyleCnt="0"/>
      <dgm:spPr/>
    </dgm:pt>
    <dgm:pt modelId="{15D6EF03-3823-4D19-A769-DE33FAA28912}" type="pres">
      <dgm:prSet presAssocID="{EC48917B-2CA1-487C-83C3-CA334AB44F54}" presName="srcNode" presStyleLbl="node1" presStyleIdx="0" presStyleCnt="3"/>
      <dgm:spPr/>
    </dgm:pt>
    <dgm:pt modelId="{38AB7660-1A64-41CE-8D27-4FC3D3983CC9}" type="pres">
      <dgm:prSet presAssocID="{EC48917B-2CA1-487C-83C3-CA334AB44F54}" presName="conn" presStyleLbl="parChTrans1D2" presStyleIdx="0" presStyleCnt="1"/>
      <dgm:spPr/>
    </dgm:pt>
    <dgm:pt modelId="{740D949F-D708-4B4F-8ED9-AE2C138D86AB}" type="pres">
      <dgm:prSet presAssocID="{EC48917B-2CA1-487C-83C3-CA334AB44F54}" presName="extraNode" presStyleLbl="node1" presStyleIdx="0" presStyleCnt="3"/>
      <dgm:spPr/>
    </dgm:pt>
    <dgm:pt modelId="{34219AA1-A768-49C2-B9C2-839A13A57B18}" type="pres">
      <dgm:prSet presAssocID="{EC48917B-2CA1-487C-83C3-CA334AB44F54}" presName="dstNode" presStyleLbl="node1" presStyleIdx="0" presStyleCnt="3"/>
      <dgm:spPr/>
    </dgm:pt>
    <dgm:pt modelId="{44508AB4-4907-412B-A5F9-90062954CEC7}" type="pres">
      <dgm:prSet presAssocID="{00931630-AC11-4737-807B-C89C5336E7B3}" presName="text_1" presStyleLbl="node1" presStyleIdx="0" presStyleCnt="3" custScaleY="138504">
        <dgm:presLayoutVars>
          <dgm:bulletEnabled val="1"/>
        </dgm:presLayoutVars>
      </dgm:prSet>
      <dgm:spPr/>
    </dgm:pt>
    <dgm:pt modelId="{53953B74-8E8C-475C-838C-0826D8149D6F}" type="pres">
      <dgm:prSet presAssocID="{00931630-AC11-4737-807B-C89C5336E7B3}" presName="accent_1" presStyleCnt="0"/>
      <dgm:spPr/>
    </dgm:pt>
    <dgm:pt modelId="{6EC54B3D-6B2F-4BEA-A7FD-A59847748744}" type="pres">
      <dgm:prSet presAssocID="{00931630-AC11-4737-807B-C89C5336E7B3}" presName="accentRepeatNode" presStyleLbl="solidFgAcc1" presStyleIdx="0" presStyleCnt="3"/>
      <dgm:spPr/>
    </dgm:pt>
    <dgm:pt modelId="{992BE7DE-C1E0-4FF1-AC17-34F63444A57D}" type="pres">
      <dgm:prSet presAssocID="{5E33301A-FE12-46C0-BCAA-0FA348F05980}" presName="text_2" presStyleLbl="node1" presStyleIdx="1" presStyleCnt="3" custScaleY="138504">
        <dgm:presLayoutVars>
          <dgm:bulletEnabled val="1"/>
        </dgm:presLayoutVars>
      </dgm:prSet>
      <dgm:spPr/>
    </dgm:pt>
    <dgm:pt modelId="{60C7EE2B-7FD5-471B-A5CC-3B26D72E1D46}" type="pres">
      <dgm:prSet presAssocID="{5E33301A-FE12-46C0-BCAA-0FA348F05980}" presName="accent_2" presStyleCnt="0"/>
      <dgm:spPr/>
    </dgm:pt>
    <dgm:pt modelId="{F3836203-3080-400B-84F4-FD6991E662D9}" type="pres">
      <dgm:prSet presAssocID="{5E33301A-FE12-46C0-BCAA-0FA348F05980}" presName="accentRepeatNode" presStyleLbl="solidFgAcc1" presStyleIdx="1" presStyleCnt="3"/>
      <dgm:spPr/>
    </dgm:pt>
    <dgm:pt modelId="{819E5D77-2CEE-402D-957A-EAD8418A9AAF}" type="pres">
      <dgm:prSet presAssocID="{3959DF20-5BF2-4044-A922-0771AD17D228}" presName="text_3" presStyleLbl="node1" presStyleIdx="2" presStyleCnt="3" custScaleY="138504">
        <dgm:presLayoutVars>
          <dgm:bulletEnabled val="1"/>
        </dgm:presLayoutVars>
      </dgm:prSet>
      <dgm:spPr/>
    </dgm:pt>
    <dgm:pt modelId="{EDD463FE-2BDC-4368-89E0-C8CD986CF5A9}" type="pres">
      <dgm:prSet presAssocID="{3959DF20-5BF2-4044-A922-0771AD17D228}" presName="accent_3" presStyleCnt="0"/>
      <dgm:spPr/>
    </dgm:pt>
    <dgm:pt modelId="{8DD9F0AB-795F-452D-AEFB-6C346D53923D}" type="pres">
      <dgm:prSet presAssocID="{3959DF20-5BF2-4044-A922-0771AD17D228}" presName="accentRepeatNode" presStyleLbl="solidFgAcc1" presStyleIdx="2" presStyleCnt="3"/>
      <dgm:spPr/>
    </dgm:pt>
  </dgm:ptLst>
  <dgm:cxnLst>
    <dgm:cxn modelId="{8761113D-6AE7-43A0-98BA-F2DAD78DEBE7}" srcId="{EC48917B-2CA1-487C-83C3-CA334AB44F54}" destId="{00931630-AC11-4737-807B-C89C5336E7B3}" srcOrd="0" destOrd="0" parTransId="{5D531DF2-AC46-4418-981E-2C41A3036653}" sibTransId="{0157843D-3248-4579-8BA2-FC72C0E08B08}"/>
    <dgm:cxn modelId="{6324AA63-D3B0-4D7D-A5F1-911AC5DBA23C}" type="presOf" srcId="{EC48917B-2CA1-487C-83C3-CA334AB44F54}" destId="{F208C221-4E3C-4166-BB18-49147140255D}" srcOrd="0" destOrd="0" presId="urn:microsoft.com/office/officeart/2008/layout/VerticalCurvedList"/>
    <dgm:cxn modelId="{D56E2A6E-0669-4320-B527-ED232BC0BAB5}" type="presOf" srcId="{0157843D-3248-4579-8BA2-FC72C0E08B08}" destId="{38AB7660-1A64-41CE-8D27-4FC3D3983CC9}" srcOrd="0" destOrd="0" presId="urn:microsoft.com/office/officeart/2008/layout/VerticalCurvedList"/>
    <dgm:cxn modelId="{1ED6CD4F-DDF4-42B9-829F-2C1CC961296E}" srcId="{EC48917B-2CA1-487C-83C3-CA334AB44F54}" destId="{5E33301A-FE12-46C0-BCAA-0FA348F05980}" srcOrd="1" destOrd="0" parTransId="{D2708965-6FBD-4799-ABC3-24E1DFE3705C}" sibTransId="{1DEBD436-C03D-458F-B3BD-4B902CDB50D8}"/>
    <dgm:cxn modelId="{0D6E26B2-DC9B-4913-A82F-16E5F3E3B623}" srcId="{EC48917B-2CA1-487C-83C3-CA334AB44F54}" destId="{3959DF20-5BF2-4044-A922-0771AD17D228}" srcOrd="2" destOrd="0" parTransId="{8CA6A9E8-CB51-49E6-8BD7-FBC705C96AF5}" sibTransId="{FE284C86-EEED-4CB6-9469-D4BB3F4E2E12}"/>
    <dgm:cxn modelId="{27AEA3C2-2859-469B-B3C5-76AE2DD7DA49}" type="presOf" srcId="{00931630-AC11-4737-807B-C89C5336E7B3}" destId="{44508AB4-4907-412B-A5F9-90062954CEC7}" srcOrd="0" destOrd="0" presId="urn:microsoft.com/office/officeart/2008/layout/VerticalCurvedList"/>
    <dgm:cxn modelId="{8294FBC7-ADA9-4514-9FC4-12B809C2B41B}" type="presOf" srcId="{3959DF20-5BF2-4044-A922-0771AD17D228}" destId="{819E5D77-2CEE-402D-957A-EAD8418A9AAF}" srcOrd="0" destOrd="0" presId="urn:microsoft.com/office/officeart/2008/layout/VerticalCurvedList"/>
    <dgm:cxn modelId="{35707DEB-6A1F-486F-9E76-3199846EF0F9}" type="presOf" srcId="{5E33301A-FE12-46C0-BCAA-0FA348F05980}" destId="{992BE7DE-C1E0-4FF1-AC17-34F63444A57D}" srcOrd="0" destOrd="0" presId="urn:microsoft.com/office/officeart/2008/layout/VerticalCurvedList"/>
    <dgm:cxn modelId="{2141FC77-AB1E-4754-A0B8-B313EE210218}" type="presParOf" srcId="{F208C221-4E3C-4166-BB18-49147140255D}" destId="{6C3FC8A1-CCA9-4697-8009-DDD035341570}" srcOrd="0" destOrd="0" presId="urn:microsoft.com/office/officeart/2008/layout/VerticalCurvedList"/>
    <dgm:cxn modelId="{7140AEC1-A25C-4E4E-BCBE-EF33F54DA320}" type="presParOf" srcId="{6C3FC8A1-CCA9-4697-8009-DDD035341570}" destId="{7775D90F-FBB8-407A-8464-81F08221F2BA}" srcOrd="0" destOrd="0" presId="urn:microsoft.com/office/officeart/2008/layout/VerticalCurvedList"/>
    <dgm:cxn modelId="{C5CBE39B-91E0-476F-90AE-897218750989}" type="presParOf" srcId="{7775D90F-FBB8-407A-8464-81F08221F2BA}" destId="{15D6EF03-3823-4D19-A769-DE33FAA28912}" srcOrd="0" destOrd="0" presId="urn:microsoft.com/office/officeart/2008/layout/VerticalCurvedList"/>
    <dgm:cxn modelId="{AA6469F3-F779-4454-BA07-219D8D81C048}" type="presParOf" srcId="{7775D90F-FBB8-407A-8464-81F08221F2BA}" destId="{38AB7660-1A64-41CE-8D27-4FC3D3983CC9}" srcOrd="1" destOrd="0" presId="urn:microsoft.com/office/officeart/2008/layout/VerticalCurvedList"/>
    <dgm:cxn modelId="{14FAE5FA-C754-455D-9C02-EEF1688D7BEC}" type="presParOf" srcId="{7775D90F-FBB8-407A-8464-81F08221F2BA}" destId="{740D949F-D708-4B4F-8ED9-AE2C138D86AB}" srcOrd="2" destOrd="0" presId="urn:microsoft.com/office/officeart/2008/layout/VerticalCurvedList"/>
    <dgm:cxn modelId="{AE015B57-33F9-4EB2-8349-45FD9B3E40FB}" type="presParOf" srcId="{7775D90F-FBB8-407A-8464-81F08221F2BA}" destId="{34219AA1-A768-49C2-B9C2-839A13A57B18}" srcOrd="3" destOrd="0" presId="urn:microsoft.com/office/officeart/2008/layout/VerticalCurvedList"/>
    <dgm:cxn modelId="{CF033459-BEBA-4657-B860-0C50C5671EF9}" type="presParOf" srcId="{6C3FC8A1-CCA9-4697-8009-DDD035341570}" destId="{44508AB4-4907-412B-A5F9-90062954CEC7}" srcOrd="1" destOrd="0" presId="urn:microsoft.com/office/officeart/2008/layout/VerticalCurvedList"/>
    <dgm:cxn modelId="{34D68085-D0CF-4E4E-A54A-A4A4891CA87C}" type="presParOf" srcId="{6C3FC8A1-CCA9-4697-8009-DDD035341570}" destId="{53953B74-8E8C-475C-838C-0826D8149D6F}" srcOrd="2" destOrd="0" presId="urn:microsoft.com/office/officeart/2008/layout/VerticalCurvedList"/>
    <dgm:cxn modelId="{6DAFD72B-D83A-4B7D-B362-4077AEB05EE2}" type="presParOf" srcId="{53953B74-8E8C-475C-838C-0826D8149D6F}" destId="{6EC54B3D-6B2F-4BEA-A7FD-A59847748744}" srcOrd="0" destOrd="0" presId="urn:microsoft.com/office/officeart/2008/layout/VerticalCurvedList"/>
    <dgm:cxn modelId="{67D8147D-3A50-43D6-AB5A-F73DBFAD52BA}" type="presParOf" srcId="{6C3FC8A1-CCA9-4697-8009-DDD035341570}" destId="{992BE7DE-C1E0-4FF1-AC17-34F63444A57D}" srcOrd="3" destOrd="0" presId="urn:microsoft.com/office/officeart/2008/layout/VerticalCurvedList"/>
    <dgm:cxn modelId="{CC70DF80-E0A4-46EF-B5D0-6F6E67811A1F}" type="presParOf" srcId="{6C3FC8A1-CCA9-4697-8009-DDD035341570}" destId="{60C7EE2B-7FD5-471B-A5CC-3B26D72E1D46}" srcOrd="4" destOrd="0" presId="urn:microsoft.com/office/officeart/2008/layout/VerticalCurvedList"/>
    <dgm:cxn modelId="{25078C84-2ED3-482D-83B8-92878673681F}" type="presParOf" srcId="{60C7EE2B-7FD5-471B-A5CC-3B26D72E1D46}" destId="{F3836203-3080-400B-84F4-FD6991E662D9}" srcOrd="0" destOrd="0" presId="urn:microsoft.com/office/officeart/2008/layout/VerticalCurvedList"/>
    <dgm:cxn modelId="{CB9F5AA0-54FF-46AD-A42C-317636A1C48D}" type="presParOf" srcId="{6C3FC8A1-CCA9-4697-8009-DDD035341570}" destId="{819E5D77-2CEE-402D-957A-EAD8418A9AAF}" srcOrd="5" destOrd="0" presId="urn:microsoft.com/office/officeart/2008/layout/VerticalCurvedList"/>
    <dgm:cxn modelId="{2A499877-8724-4774-ABCE-FBF6752209A8}" type="presParOf" srcId="{6C3FC8A1-CCA9-4697-8009-DDD035341570}" destId="{EDD463FE-2BDC-4368-89E0-C8CD986CF5A9}" srcOrd="6" destOrd="0" presId="urn:microsoft.com/office/officeart/2008/layout/VerticalCurvedList"/>
    <dgm:cxn modelId="{6DCCE501-8FE5-4E06-A8F6-37E4DA5E6A8E}" type="presParOf" srcId="{EDD463FE-2BDC-4368-89E0-C8CD986CF5A9}" destId="{8DD9F0AB-795F-452D-AEFB-6C346D53923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04FBBB-A71A-46CB-83A6-543D7B0FF335}"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CY"/>
        </a:p>
      </dgm:t>
    </dgm:pt>
    <dgm:pt modelId="{0F5D5F6B-6F6D-4FD5-A6AC-7C62420C525B}">
      <dgm:prSet phldrT="[Text]" custT="1"/>
      <dgm:spPr>
        <a:solidFill>
          <a:schemeClr val="accent2"/>
        </a:solidFill>
      </dgm:spPr>
      <dgm:t>
        <a:bodyPr/>
        <a:lstStyle/>
        <a:p>
          <a:r>
            <a:rPr lang="el-GR" sz="2400" b="1" dirty="0"/>
            <a:t>Ο ΠΕΡΙ ΑΠΟΒΛΗΤΩΝ ΝΟΜΟΣ</a:t>
          </a:r>
          <a:endParaRPr lang="en-CY" sz="2400" b="1" dirty="0"/>
        </a:p>
      </dgm:t>
    </dgm:pt>
    <dgm:pt modelId="{98EBA812-8465-42B3-8ACE-DFEDDEC5E43B}" type="parTrans" cxnId="{B32D0E87-BD98-4372-B5D9-88956E44FC9A}">
      <dgm:prSet/>
      <dgm:spPr/>
      <dgm:t>
        <a:bodyPr/>
        <a:lstStyle/>
        <a:p>
          <a:endParaRPr lang="en-CY"/>
        </a:p>
      </dgm:t>
    </dgm:pt>
    <dgm:pt modelId="{BEEC1F40-0835-4A4A-A7DA-7FDC15EE232E}" type="sibTrans" cxnId="{B32D0E87-BD98-4372-B5D9-88956E44FC9A}">
      <dgm:prSet/>
      <dgm:spPr/>
      <dgm:t>
        <a:bodyPr/>
        <a:lstStyle/>
        <a:p>
          <a:endParaRPr lang="en-CY"/>
        </a:p>
      </dgm:t>
    </dgm:pt>
    <dgm:pt modelId="{554D02E7-76E2-4A37-8FAF-35F32F6C9510}">
      <dgm:prSet phldrT="[Text]" custT="1"/>
      <dgm:spPr>
        <a:solidFill>
          <a:schemeClr val="accent6"/>
        </a:solidFill>
      </dgm:spPr>
      <dgm:t>
        <a:bodyPr/>
        <a:lstStyle/>
        <a:p>
          <a:r>
            <a:rPr lang="el-GR" sz="2400" b="1" dirty="0">
              <a:latin typeface="Calibri" panose="020F0502020204030204" pitchFamily="34" charset="0"/>
            </a:rPr>
            <a:t>Ο ΠΕΡΙ ΣΥΣΚΕΥΑΣΙΩΝ ΚΑΙ ΑΠΟΒΛΗΤΩΝ ΣΥΣΚΕΥΑΣΙΩΝ ΝΟΜΟΣ</a:t>
          </a:r>
          <a:endParaRPr lang="en-CY" sz="2400" dirty="0"/>
        </a:p>
      </dgm:t>
    </dgm:pt>
    <dgm:pt modelId="{C6E07203-B0B9-40BF-8D39-5FCAFE0B8F26}" type="parTrans" cxnId="{10CF6FC8-92E7-4D80-B53D-A31DCDC0F04E}">
      <dgm:prSet/>
      <dgm:spPr/>
      <dgm:t>
        <a:bodyPr/>
        <a:lstStyle/>
        <a:p>
          <a:endParaRPr lang="en-CY"/>
        </a:p>
      </dgm:t>
    </dgm:pt>
    <dgm:pt modelId="{46723360-7936-49B0-8E9E-B6A1670D9BD5}" type="sibTrans" cxnId="{10CF6FC8-92E7-4D80-B53D-A31DCDC0F04E}">
      <dgm:prSet/>
      <dgm:spPr/>
      <dgm:t>
        <a:bodyPr/>
        <a:lstStyle/>
        <a:p>
          <a:endParaRPr lang="en-CY"/>
        </a:p>
      </dgm:t>
    </dgm:pt>
    <dgm:pt modelId="{20AB2195-9B80-41F3-A3F3-5E8F49264425}">
      <dgm:prSet custT="1"/>
      <dgm:spPr>
        <a:ln>
          <a:solidFill>
            <a:schemeClr val="accent2"/>
          </a:solidFill>
        </a:ln>
      </dgm:spPr>
      <dgm:t>
        <a:bodyPr/>
        <a:lstStyle/>
        <a:p>
          <a:r>
            <a:rPr lang="el-GR" sz="1800" b="1" i="0" dirty="0">
              <a:latin typeface="Calibri" panose="020F0502020204030204" pitchFamily="34" charset="0"/>
            </a:rPr>
            <a:t>Κανονισμοί για τη διαχείριση δημοτικών αποβλήτων από αρχές τοπικής αυτοδιοίκησης</a:t>
          </a:r>
          <a:endParaRPr lang="en-CY" sz="1800" dirty="0"/>
        </a:p>
      </dgm:t>
    </dgm:pt>
    <dgm:pt modelId="{7E02D1BD-D4BC-4E60-989C-E767D775D0FB}" type="parTrans" cxnId="{DAC4BBFA-136B-431A-9CB2-80ABED53443D}">
      <dgm:prSet/>
      <dgm:spPr/>
      <dgm:t>
        <a:bodyPr/>
        <a:lstStyle/>
        <a:p>
          <a:endParaRPr lang="en-CY"/>
        </a:p>
      </dgm:t>
    </dgm:pt>
    <dgm:pt modelId="{8A631813-7A9D-46F5-AD20-24C57DE8AC0F}" type="sibTrans" cxnId="{DAC4BBFA-136B-431A-9CB2-80ABED53443D}">
      <dgm:prSet/>
      <dgm:spPr/>
      <dgm:t>
        <a:bodyPr/>
        <a:lstStyle/>
        <a:p>
          <a:endParaRPr lang="en-CY"/>
        </a:p>
      </dgm:t>
    </dgm:pt>
    <dgm:pt modelId="{81D5775B-2487-492F-95F9-EFD8863AC13A}">
      <dgm:prSet custT="1"/>
      <dgm:spPr>
        <a:ln>
          <a:solidFill>
            <a:schemeClr val="accent2"/>
          </a:solidFill>
        </a:ln>
      </dgm:spPr>
      <dgm:t>
        <a:bodyPr/>
        <a:lstStyle/>
        <a:p>
          <a:r>
            <a:rPr lang="el-GR" sz="1800" b="1" dirty="0">
              <a:latin typeface="Calibri" panose="020F0502020204030204" pitchFamily="34" charset="0"/>
            </a:rPr>
            <a:t>Οι περί Αποβλήτων (Χώροι Υγειονομική Ταφής) Κανονισμοί</a:t>
          </a:r>
          <a:endParaRPr lang="en-CY" sz="1800" dirty="0"/>
        </a:p>
      </dgm:t>
    </dgm:pt>
    <dgm:pt modelId="{92667956-1FC3-47B6-89E3-6CC3ED39072A}" type="parTrans" cxnId="{77A94BB9-7616-4144-8D8F-121CD020EE98}">
      <dgm:prSet/>
      <dgm:spPr/>
      <dgm:t>
        <a:bodyPr/>
        <a:lstStyle/>
        <a:p>
          <a:endParaRPr lang="en-CY"/>
        </a:p>
      </dgm:t>
    </dgm:pt>
    <dgm:pt modelId="{E7A1CCF0-8E7E-420E-AB77-A1586F345CD9}" type="sibTrans" cxnId="{77A94BB9-7616-4144-8D8F-121CD020EE98}">
      <dgm:prSet/>
      <dgm:spPr/>
      <dgm:t>
        <a:bodyPr/>
        <a:lstStyle/>
        <a:p>
          <a:endParaRPr lang="en-CY"/>
        </a:p>
      </dgm:t>
    </dgm:pt>
    <dgm:pt modelId="{DC57373A-C237-4293-ABE4-11606FD5EF65}">
      <dgm:prSet custT="1"/>
      <dgm:spPr>
        <a:ln>
          <a:solidFill>
            <a:schemeClr val="accent2"/>
          </a:solidFill>
        </a:ln>
      </dgm:spPr>
      <dgm:t>
        <a:bodyPr/>
        <a:lstStyle/>
        <a:p>
          <a:r>
            <a:rPr lang="el-GR" sz="1800" b="1" i="0" dirty="0">
              <a:latin typeface="Calibri" panose="020F0502020204030204" pitchFamily="34" charset="0"/>
              <a:cs typeface="Calibri" panose="020F0502020204030204" pitchFamily="34" charset="0"/>
            </a:rPr>
            <a:t>Οι περί Αποβλήτων (Απόβλητα Ηλεκτρικού και Ηλεκτρ</a:t>
          </a:r>
          <a:r>
            <a:rPr lang="en-US" sz="1800" b="1" i="0" dirty="0">
              <a:latin typeface="Calibri" panose="020F0502020204030204" pitchFamily="34" charset="0"/>
              <a:cs typeface="Calibri" panose="020F0502020204030204" pitchFamily="34" charset="0"/>
            </a:rPr>
            <a:t>o</a:t>
          </a:r>
          <a:r>
            <a:rPr lang="el-GR" sz="1800" b="1" i="0" dirty="0" err="1">
              <a:latin typeface="Calibri" panose="020F0502020204030204" pitchFamily="34" charset="0"/>
              <a:cs typeface="Calibri" panose="020F0502020204030204" pitchFamily="34" charset="0"/>
            </a:rPr>
            <a:t>νικού</a:t>
          </a:r>
          <a:r>
            <a:rPr lang="el-GR" sz="1800" b="1" i="0" dirty="0">
              <a:latin typeface="Calibri" panose="020F0502020204030204" pitchFamily="34" charset="0"/>
              <a:cs typeface="Calibri" panose="020F0502020204030204" pitchFamily="34" charset="0"/>
            </a:rPr>
            <a:t> εξοπλισμού) Κανονισμοί</a:t>
          </a:r>
          <a:endParaRPr lang="en-CY" sz="1800" dirty="0"/>
        </a:p>
      </dgm:t>
    </dgm:pt>
    <dgm:pt modelId="{B73B17A2-24ED-4B94-88F3-F42454E09C07}" type="parTrans" cxnId="{268B401F-44C8-49E3-9E4E-1C690073A508}">
      <dgm:prSet/>
      <dgm:spPr/>
      <dgm:t>
        <a:bodyPr/>
        <a:lstStyle/>
        <a:p>
          <a:endParaRPr lang="en-CY"/>
        </a:p>
      </dgm:t>
    </dgm:pt>
    <dgm:pt modelId="{B57E200D-A1FC-42DF-978C-B1C66739BD37}" type="sibTrans" cxnId="{268B401F-44C8-49E3-9E4E-1C690073A508}">
      <dgm:prSet/>
      <dgm:spPr/>
      <dgm:t>
        <a:bodyPr/>
        <a:lstStyle/>
        <a:p>
          <a:endParaRPr lang="en-CY"/>
        </a:p>
      </dgm:t>
    </dgm:pt>
    <dgm:pt modelId="{DD63C55C-CC36-42C6-909E-05FC0DF39797}">
      <dgm:prSet custT="1"/>
      <dgm:spPr>
        <a:ln>
          <a:solidFill>
            <a:schemeClr val="accent2"/>
          </a:solidFill>
        </a:ln>
      </dgm:spPr>
      <dgm:t>
        <a:bodyPr/>
        <a:lstStyle/>
        <a:p>
          <a:r>
            <a:rPr lang="el-GR" sz="1800" b="1" i="0" dirty="0">
              <a:latin typeface="Calibri" panose="020F0502020204030204" pitchFamily="34" charset="0"/>
              <a:cs typeface="Calibri" panose="020F0502020204030204" pitchFamily="34" charset="0"/>
            </a:rPr>
            <a:t>Οι περί Αποβλήτων (Ηλεκτρικές Στήλες και Συσσωρευτές) Κανονισμοί</a:t>
          </a:r>
          <a:endParaRPr lang="en-CY" sz="1800" dirty="0"/>
        </a:p>
      </dgm:t>
    </dgm:pt>
    <dgm:pt modelId="{80A7A4BC-07A4-403A-8C28-2FF4C736480F}" type="parTrans" cxnId="{455FC1C3-8D35-4D50-B504-B968A7AD79AD}">
      <dgm:prSet/>
      <dgm:spPr/>
      <dgm:t>
        <a:bodyPr/>
        <a:lstStyle/>
        <a:p>
          <a:endParaRPr lang="en-CY"/>
        </a:p>
      </dgm:t>
    </dgm:pt>
    <dgm:pt modelId="{FD2025ED-BC62-4CF3-9A7F-5764BD53CE5F}" type="sibTrans" cxnId="{455FC1C3-8D35-4D50-B504-B968A7AD79AD}">
      <dgm:prSet/>
      <dgm:spPr/>
      <dgm:t>
        <a:bodyPr/>
        <a:lstStyle/>
        <a:p>
          <a:endParaRPr lang="en-CY"/>
        </a:p>
      </dgm:t>
    </dgm:pt>
    <dgm:pt modelId="{92F6664C-8EB9-4103-AA1A-3197C127C814}">
      <dgm:prSet custT="1"/>
      <dgm:spPr>
        <a:ln>
          <a:solidFill>
            <a:schemeClr val="accent2"/>
          </a:solidFill>
        </a:ln>
      </dgm:spPr>
      <dgm:t>
        <a:bodyPr/>
        <a:lstStyle/>
        <a:p>
          <a:r>
            <a:rPr lang="el-GR" sz="1800" b="1" dirty="0">
              <a:latin typeface="Calibri" panose="020F0502020204030204" pitchFamily="34" charset="0"/>
              <a:cs typeface="Calibri" panose="020F0502020204030204" pitchFamily="34" charset="0"/>
            </a:rPr>
            <a:t>Οι περί Αποβλήτων (Διαχείριση Χαρτιού Μη Συσκευασίας) Κανονισμοί</a:t>
          </a:r>
          <a:endParaRPr lang="en-CY" sz="1800" dirty="0"/>
        </a:p>
      </dgm:t>
    </dgm:pt>
    <dgm:pt modelId="{15B55524-DF5F-4AF0-95E3-2564E3451D54}" type="parTrans" cxnId="{1ACC6D3F-9408-4F65-A391-B1E16B6BBFAA}">
      <dgm:prSet/>
      <dgm:spPr/>
      <dgm:t>
        <a:bodyPr/>
        <a:lstStyle/>
        <a:p>
          <a:endParaRPr lang="en-CY"/>
        </a:p>
      </dgm:t>
    </dgm:pt>
    <dgm:pt modelId="{0D5C03A8-7729-4CB1-A1CF-1B887F4F9C37}" type="sibTrans" cxnId="{1ACC6D3F-9408-4F65-A391-B1E16B6BBFAA}">
      <dgm:prSet/>
      <dgm:spPr/>
      <dgm:t>
        <a:bodyPr/>
        <a:lstStyle/>
        <a:p>
          <a:endParaRPr lang="en-CY"/>
        </a:p>
      </dgm:t>
    </dgm:pt>
    <dgm:pt modelId="{BF2A1CDA-2B0A-4282-AB84-AB498C758933}">
      <dgm:prSet custT="1"/>
      <dgm:spPr>
        <a:ln>
          <a:solidFill>
            <a:schemeClr val="accent2"/>
          </a:solidFill>
        </a:ln>
      </dgm:spPr>
      <dgm:t>
        <a:bodyPr/>
        <a:lstStyle/>
        <a:p>
          <a:r>
            <a:rPr lang="el-GR" sz="1800" b="1" dirty="0">
              <a:latin typeface="Calibri" panose="020F0502020204030204" pitchFamily="34" charset="0"/>
              <a:cs typeface="Calibri" panose="020F0502020204030204" pitchFamily="34" charset="0"/>
            </a:rPr>
            <a:t>Οι περί Αποβλήτων (Διαχείριση Αποβλήτων Ελαστικών) Κανονισμοί</a:t>
          </a:r>
          <a:endParaRPr lang="en-CY" sz="1800" dirty="0"/>
        </a:p>
      </dgm:t>
    </dgm:pt>
    <dgm:pt modelId="{EA986A7D-F178-4830-9367-57113EA15146}" type="parTrans" cxnId="{ED526FBC-BC65-4E2A-834D-8F2CBAEBE095}">
      <dgm:prSet/>
      <dgm:spPr/>
      <dgm:t>
        <a:bodyPr/>
        <a:lstStyle/>
        <a:p>
          <a:endParaRPr lang="en-CY"/>
        </a:p>
      </dgm:t>
    </dgm:pt>
    <dgm:pt modelId="{C99324C9-0A3C-41E5-941F-9DBEAE4AD7ED}" type="sibTrans" cxnId="{ED526FBC-BC65-4E2A-834D-8F2CBAEBE095}">
      <dgm:prSet/>
      <dgm:spPr/>
      <dgm:t>
        <a:bodyPr/>
        <a:lstStyle/>
        <a:p>
          <a:endParaRPr lang="en-CY"/>
        </a:p>
      </dgm:t>
    </dgm:pt>
    <dgm:pt modelId="{64C4637D-DEE2-4BF7-8F89-B1C229C7E4CB}">
      <dgm:prSet custT="1"/>
      <dgm:spPr>
        <a:ln>
          <a:solidFill>
            <a:schemeClr val="accent2"/>
          </a:solidFill>
        </a:ln>
      </dgm:spPr>
      <dgm:t>
        <a:bodyPr/>
        <a:lstStyle/>
        <a:p>
          <a:r>
            <a:rPr lang="el-GR" sz="1800" b="1" i="1" dirty="0">
              <a:solidFill>
                <a:schemeClr val="tx1"/>
              </a:solidFill>
              <a:latin typeface="Calibri" panose="020F0502020204030204" pitchFamily="34" charset="0"/>
              <a:cs typeface="Calibri" panose="020F0502020204030204" pitchFamily="34" charset="0"/>
            </a:rPr>
            <a:t>Οι περί Αποβλήτων(Διαχείριση Αποβλήτων φαρμακευτικών προϊόντων οικιακής προέλευσης)  Κανονισμοί </a:t>
          </a:r>
          <a:endParaRPr lang="en-CY" sz="1800" dirty="0">
            <a:solidFill>
              <a:schemeClr val="tx1"/>
            </a:solidFill>
          </a:endParaRPr>
        </a:p>
      </dgm:t>
    </dgm:pt>
    <dgm:pt modelId="{022A9301-FE1E-49FB-913A-87ACFA2763A4}" type="parTrans" cxnId="{DE3D9034-D74F-49F8-B2B2-967651DEF1F3}">
      <dgm:prSet/>
      <dgm:spPr/>
      <dgm:t>
        <a:bodyPr/>
        <a:lstStyle/>
        <a:p>
          <a:endParaRPr lang="en-CY"/>
        </a:p>
      </dgm:t>
    </dgm:pt>
    <dgm:pt modelId="{FA2C6237-5CE0-4FC4-82C3-0468FB1126F1}" type="sibTrans" cxnId="{DE3D9034-D74F-49F8-B2B2-967651DEF1F3}">
      <dgm:prSet/>
      <dgm:spPr/>
      <dgm:t>
        <a:bodyPr/>
        <a:lstStyle/>
        <a:p>
          <a:endParaRPr lang="en-CY"/>
        </a:p>
      </dgm:t>
    </dgm:pt>
    <dgm:pt modelId="{DEAC7BBF-682A-4B9A-A3F5-EA3FF02C2585}">
      <dgm:prSet custT="1"/>
      <dgm:spPr>
        <a:ln>
          <a:solidFill>
            <a:schemeClr val="accent6"/>
          </a:solidFill>
        </a:ln>
      </dgm:spPr>
      <dgm:t>
        <a:bodyPr/>
        <a:lstStyle/>
        <a:p>
          <a:r>
            <a:rPr lang="el-GR" sz="1800" b="1" dirty="0">
              <a:latin typeface="Calibri" panose="020F0502020204030204" pitchFamily="34" charset="0"/>
            </a:rPr>
            <a:t>Κανονισμοί για λεπτή πλαστική σακούλα μεταφοράς</a:t>
          </a:r>
          <a:endParaRPr lang="en-CY" sz="1800" dirty="0"/>
        </a:p>
      </dgm:t>
    </dgm:pt>
    <dgm:pt modelId="{C58ED410-C1DC-4F45-9C3B-F2BB6FCAFD17}" type="parTrans" cxnId="{8BF62F54-EBA9-46E6-908E-4CBAB256FF19}">
      <dgm:prSet/>
      <dgm:spPr/>
      <dgm:t>
        <a:bodyPr/>
        <a:lstStyle/>
        <a:p>
          <a:endParaRPr lang="en-CY"/>
        </a:p>
      </dgm:t>
    </dgm:pt>
    <dgm:pt modelId="{4FD556B5-2B12-4EBA-8E2F-FD1BA2ED1830}" type="sibTrans" cxnId="{8BF62F54-EBA9-46E6-908E-4CBAB256FF19}">
      <dgm:prSet/>
      <dgm:spPr/>
      <dgm:t>
        <a:bodyPr/>
        <a:lstStyle/>
        <a:p>
          <a:endParaRPr lang="en-CY"/>
        </a:p>
      </dgm:t>
    </dgm:pt>
    <dgm:pt modelId="{D1AABBD5-EB58-4EC8-8235-12849BC974F7}">
      <dgm:prSet custT="1"/>
      <dgm:spPr>
        <a:ln>
          <a:solidFill>
            <a:schemeClr val="accent6"/>
          </a:solidFill>
        </a:ln>
      </dgm:spPr>
      <dgm:t>
        <a:bodyPr/>
        <a:lstStyle/>
        <a:p>
          <a:r>
            <a:rPr lang="el-GR" sz="1800" b="1" i="0" dirty="0">
              <a:latin typeface="Calibri" panose="020F0502020204030204" pitchFamily="34" charset="0"/>
              <a:cs typeface="Calibri" panose="020F0502020204030204" pitchFamily="34" charset="0"/>
            </a:rPr>
            <a:t>Οι περί Συσκευασιών και Αποβλήτων Συσκευασιών (Ευθύνη Οικονομικών Παραγόντων) Κανονισμοί</a:t>
          </a:r>
          <a:endParaRPr lang="en-CY" sz="1800" dirty="0"/>
        </a:p>
      </dgm:t>
    </dgm:pt>
    <dgm:pt modelId="{C8F426D3-C11F-43B5-AE66-41D6DE8F9D6B}" type="parTrans" cxnId="{B4F39109-3C81-4FED-90AE-A4D6BDE05ABA}">
      <dgm:prSet/>
      <dgm:spPr/>
      <dgm:t>
        <a:bodyPr/>
        <a:lstStyle/>
        <a:p>
          <a:endParaRPr lang="en-CY"/>
        </a:p>
      </dgm:t>
    </dgm:pt>
    <dgm:pt modelId="{82C4BCAB-879E-4AB4-9C01-017A168B0FFF}" type="sibTrans" cxnId="{B4F39109-3C81-4FED-90AE-A4D6BDE05ABA}">
      <dgm:prSet/>
      <dgm:spPr/>
      <dgm:t>
        <a:bodyPr/>
        <a:lstStyle/>
        <a:p>
          <a:endParaRPr lang="en-CY"/>
        </a:p>
      </dgm:t>
    </dgm:pt>
    <dgm:pt modelId="{5B629BD0-CEB4-41DC-9A3B-AFCC3986F6BB}">
      <dgm:prSet custT="1"/>
      <dgm:spPr>
        <a:ln>
          <a:solidFill>
            <a:schemeClr val="accent6"/>
          </a:solidFill>
        </a:ln>
      </dgm:spPr>
      <dgm:t>
        <a:bodyPr/>
        <a:lstStyle/>
        <a:p>
          <a:r>
            <a:rPr lang="el-GR" sz="1800" b="1" i="1" dirty="0">
              <a:solidFill>
                <a:srgbClr val="7030A0"/>
              </a:solidFill>
              <a:latin typeface="Calibri" panose="020F0502020204030204" pitchFamily="34" charset="0"/>
              <a:cs typeface="Calibri" panose="020F0502020204030204" pitchFamily="34" charset="0"/>
            </a:rPr>
            <a:t>Κανονισμοί συστήματος εγγυοδοσίας για τις συσκευασίες ποτών</a:t>
          </a:r>
          <a:endParaRPr lang="en-CY" sz="1800" dirty="0">
            <a:solidFill>
              <a:srgbClr val="7030A0"/>
            </a:solidFill>
          </a:endParaRPr>
        </a:p>
      </dgm:t>
    </dgm:pt>
    <dgm:pt modelId="{B673AFFF-E9CD-4891-956E-16CB00BBB9F8}" type="parTrans" cxnId="{7856A9E5-6505-458E-86C1-461F6F2F618E}">
      <dgm:prSet/>
      <dgm:spPr/>
      <dgm:t>
        <a:bodyPr/>
        <a:lstStyle/>
        <a:p>
          <a:endParaRPr lang="en-CY"/>
        </a:p>
      </dgm:t>
    </dgm:pt>
    <dgm:pt modelId="{D7A7F28E-7321-44B1-A6F5-3B95493F681F}" type="sibTrans" cxnId="{7856A9E5-6505-458E-86C1-461F6F2F618E}">
      <dgm:prSet/>
      <dgm:spPr/>
      <dgm:t>
        <a:bodyPr/>
        <a:lstStyle/>
        <a:p>
          <a:endParaRPr lang="en-CY"/>
        </a:p>
      </dgm:t>
    </dgm:pt>
    <dgm:pt modelId="{68AD82F0-0959-48DD-9297-1469DBEA8B60}">
      <dgm:prSet custT="1"/>
      <dgm:spPr>
        <a:ln>
          <a:solidFill>
            <a:schemeClr val="accent2"/>
          </a:solidFill>
        </a:ln>
      </dgm:spPr>
      <dgm:t>
        <a:bodyPr/>
        <a:lstStyle/>
        <a:p>
          <a:r>
            <a:rPr lang="el-GR" sz="1800" b="1" i="1" dirty="0">
              <a:solidFill>
                <a:srgbClr val="7030A0"/>
              </a:solidFill>
              <a:latin typeface="Calibri" panose="020F0502020204030204" pitchFamily="34" charset="0"/>
              <a:cs typeface="Calibri" panose="020F0502020204030204" pitchFamily="34" charset="0"/>
            </a:rPr>
            <a:t> Κανονισμοί για τη διαχείριση αποβλήτων προϊόντων καπνού </a:t>
          </a:r>
          <a:endParaRPr lang="en-CY" sz="1800" dirty="0">
            <a:solidFill>
              <a:srgbClr val="7030A0"/>
            </a:solidFill>
          </a:endParaRPr>
        </a:p>
      </dgm:t>
    </dgm:pt>
    <dgm:pt modelId="{60D4232A-BB49-43A9-AAB0-D7492C858124}" type="parTrans" cxnId="{E1EF3AA1-8E51-4BAB-9025-FB29A1E61680}">
      <dgm:prSet/>
      <dgm:spPr/>
      <dgm:t>
        <a:bodyPr/>
        <a:lstStyle/>
        <a:p>
          <a:endParaRPr lang="en-GB"/>
        </a:p>
      </dgm:t>
    </dgm:pt>
    <dgm:pt modelId="{366A0D6B-5259-496E-8A12-B18159754035}" type="sibTrans" cxnId="{E1EF3AA1-8E51-4BAB-9025-FB29A1E61680}">
      <dgm:prSet/>
      <dgm:spPr/>
      <dgm:t>
        <a:bodyPr/>
        <a:lstStyle/>
        <a:p>
          <a:endParaRPr lang="en-GB"/>
        </a:p>
      </dgm:t>
    </dgm:pt>
    <dgm:pt modelId="{59FD6184-F3BD-498B-81DB-AF024D01A2E4}">
      <dgm:prSet custT="1"/>
      <dgm:spPr>
        <a:ln>
          <a:solidFill>
            <a:schemeClr val="accent2"/>
          </a:solidFill>
        </a:ln>
      </dgm:spPr>
      <dgm:t>
        <a:bodyPr/>
        <a:lstStyle/>
        <a:p>
          <a:r>
            <a:rPr lang="el-GR" sz="1800" b="1" i="1" dirty="0">
              <a:solidFill>
                <a:srgbClr val="7030A0"/>
              </a:solidFill>
              <a:latin typeface="Calibri" panose="020F0502020204030204" pitchFamily="34" charset="0"/>
              <a:cs typeface="Calibri" panose="020F0502020204030204" pitchFamily="34" charset="0"/>
            </a:rPr>
            <a:t>Κανονισμοί για τη διαχείριση πλαστικών γεωργικής προέλευσης</a:t>
          </a:r>
          <a:endParaRPr lang="en-CY" sz="1800" dirty="0">
            <a:solidFill>
              <a:srgbClr val="7030A0"/>
            </a:solidFill>
          </a:endParaRPr>
        </a:p>
      </dgm:t>
    </dgm:pt>
    <dgm:pt modelId="{550E7ADB-CFFC-4D0D-86C2-3FBC0830662C}" type="parTrans" cxnId="{454881EE-91B7-4EDF-83DF-70F41FA93A84}">
      <dgm:prSet/>
      <dgm:spPr/>
      <dgm:t>
        <a:bodyPr/>
        <a:lstStyle/>
        <a:p>
          <a:endParaRPr lang="en-CY"/>
        </a:p>
      </dgm:t>
    </dgm:pt>
    <dgm:pt modelId="{22C3248C-69A5-4F52-8683-01332C5B2E21}" type="sibTrans" cxnId="{454881EE-91B7-4EDF-83DF-70F41FA93A84}">
      <dgm:prSet/>
      <dgm:spPr/>
      <dgm:t>
        <a:bodyPr/>
        <a:lstStyle/>
        <a:p>
          <a:endParaRPr lang="en-CY"/>
        </a:p>
      </dgm:t>
    </dgm:pt>
    <dgm:pt modelId="{8FAE281A-A7F2-4119-AE48-D938A63D3550}" type="pres">
      <dgm:prSet presAssocID="{CE04FBBB-A71A-46CB-83A6-543D7B0FF335}" presName="linear" presStyleCnt="0">
        <dgm:presLayoutVars>
          <dgm:dir/>
          <dgm:animLvl val="lvl"/>
          <dgm:resizeHandles val="exact"/>
        </dgm:presLayoutVars>
      </dgm:prSet>
      <dgm:spPr/>
    </dgm:pt>
    <dgm:pt modelId="{9B98F690-2918-4EF8-BE2D-98E231DD20D1}" type="pres">
      <dgm:prSet presAssocID="{0F5D5F6B-6F6D-4FD5-A6AC-7C62420C525B}" presName="parentLin" presStyleCnt="0"/>
      <dgm:spPr/>
    </dgm:pt>
    <dgm:pt modelId="{8A2D7604-80C2-48A3-9521-F71543F05CDA}" type="pres">
      <dgm:prSet presAssocID="{0F5D5F6B-6F6D-4FD5-A6AC-7C62420C525B}" presName="parentLeftMargin" presStyleLbl="node1" presStyleIdx="0" presStyleCnt="2"/>
      <dgm:spPr/>
    </dgm:pt>
    <dgm:pt modelId="{93718BBD-1E8D-40F3-9D8E-8BAEC0721DED}" type="pres">
      <dgm:prSet presAssocID="{0F5D5F6B-6F6D-4FD5-A6AC-7C62420C525B}" presName="parentText" presStyleLbl="node1" presStyleIdx="0" presStyleCnt="2" custScaleX="111084">
        <dgm:presLayoutVars>
          <dgm:chMax val="0"/>
          <dgm:bulletEnabled val="1"/>
        </dgm:presLayoutVars>
      </dgm:prSet>
      <dgm:spPr/>
    </dgm:pt>
    <dgm:pt modelId="{BD8C7933-934E-4516-9D29-E351A0F234D2}" type="pres">
      <dgm:prSet presAssocID="{0F5D5F6B-6F6D-4FD5-A6AC-7C62420C525B}" presName="negativeSpace" presStyleCnt="0"/>
      <dgm:spPr/>
    </dgm:pt>
    <dgm:pt modelId="{B490C9E6-941A-42B0-82B9-91B4BA347D11}" type="pres">
      <dgm:prSet presAssocID="{0F5D5F6B-6F6D-4FD5-A6AC-7C62420C525B}" presName="childText" presStyleLbl="conFgAcc1" presStyleIdx="0" presStyleCnt="2">
        <dgm:presLayoutVars>
          <dgm:bulletEnabled val="1"/>
        </dgm:presLayoutVars>
      </dgm:prSet>
      <dgm:spPr/>
    </dgm:pt>
    <dgm:pt modelId="{A1EA67AB-55CF-4E2F-8F29-2C53116E25FF}" type="pres">
      <dgm:prSet presAssocID="{BEEC1F40-0835-4A4A-A7DA-7FDC15EE232E}" presName="spaceBetweenRectangles" presStyleCnt="0"/>
      <dgm:spPr/>
    </dgm:pt>
    <dgm:pt modelId="{A5116B8B-BE29-4F72-B43E-B15D01EFA11C}" type="pres">
      <dgm:prSet presAssocID="{554D02E7-76E2-4A37-8FAF-35F32F6C9510}" presName="parentLin" presStyleCnt="0"/>
      <dgm:spPr/>
    </dgm:pt>
    <dgm:pt modelId="{AD1323F5-10DF-4792-A3C9-D27619E83E0B}" type="pres">
      <dgm:prSet presAssocID="{554D02E7-76E2-4A37-8FAF-35F32F6C9510}" presName="parentLeftMargin" presStyleLbl="node1" presStyleIdx="0" presStyleCnt="2"/>
      <dgm:spPr/>
    </dgm:pt>
    <dgm:pt modelId="{B816A227-869D-495D-B47F-EBB1294E4D09}" type="pres">
      <dgm:prSet presAssocID="{554D02E7-76E2-4A37-8FAF-35F32F6C9510}" presName="parentText" presStyleLbl="node1" presStyleIdx="1" presStyleCnt="2" custScaleX="110565">
        <dgm:presLayoutVars>
          <dgm:chMax val="0"/>
          <dgm:bulletEnabled val="1"/>
        </dgm:presLayoutVars>
      </dgm:prSet>
      <dgm:spPr/>
    </dgm:pt>
    <dgm:pt modelId="{A6BBDC48-115C-4127-B791-672C2C6C613B}" type="pres">
      <dgm:prSet presAssocID="{554D02E7-76E2-4A37-8FAF-35F32F6C9510}" presName="negativeSpace" presStyleCnt="0"/>
      <dgm:spPr/>
    </dgm:pt>
    <dgm:pt modelId="{767ED889-9D61-4D41-BBDC-8FD85EAC367A}" type="pres">
      <dgm:prSet presAssocID="{554D02E7-76E2-4A37-8FAF-35F32F6C9510}" presName="childText" presStyleLbl="conFgAcc1" presStyleIdx="1" presStyleCnt="2">
        <dgm:presLayoutVars>
          <dgm:bulletEnabled val="1"/>
        </dgm:presLayoutVars>
      </dgm:prSet>
      <dgm:spPr/>
    </dgm:pt>
  </dgm:ptLst>
  <dgm:cxnLst>
    <dgm:cxn modelId="{B8505401-8F90-4534-95E4-45C59A3495C1}" type="presOf" srcId="{D1AABBD5-EB58-4EC8-8235-12849BC974F7}" destId="{767ED889-9D61-4D41-BBDC-8FD85EAC367A}" srcOrd="0" destOrd="0" presId="urn:microsoft.com/office/officeart/2005/8/layout/list1"/>
    <dgm:cxn modelId="{6FD65805-AEAD-4C86-A75F-71343178F60B}" type="presOf" srcId="{DEAC7BBF-682A-4B9A-A3F5-EA3FF02C2585}" destId="{767ED889-9D61-4D41-BBDC-8FD85EAC367A}" srcOrd="0" destOrd="1" presId="urn:microsoft.com/office/officeart/2005/8/layout/list1"/>
    <dgm:cxn modelId="{B4F39109-3C81-4FED-90AE-A4D6BDE05ABA}" srcId="{554D02E7-76E2-4A37-8FAF-35F32F6C9510}" destId="{D1AABBD5-EB58-4EC8-8235-12849BC974F7}" srcOrd="0" destOrd="0" parTransId="{C8F426D3-C11F-43B5-AE66-41D6DE8F9D6B}" sibTransId="{82C4BCAB-879E-4AB4-9C01-017A168B0FFF}"/>
    <dgm:cxn modelId="{268B401F-44C8-49E3-9E4E-1C690073A508}" srcId="{0F5D5F6B-6F6D-4FD5-A6AC-7C62420C525B}" destId="{DC57373A-C237-4293-ABE4-11606FD5EF65}" srcOrd="2" destOrd="0" parTransId="{B73B17A2-24ED-4B94-88F3-F42454E09C07}" sibTransId="{B57E200D-A1FC-42DF-978C-B1C66739BD37}"/>
    <dgm:cxn modelId="{62F63227-C152-4BE3-A24A-CD57057F65EA}" type="presOf" srcId="{0F5D5F6B-6F6D-4FD5-A6AC-7C62420C525B}" destId="{93718BBD-1E8D-40F3-9D8E-8BAEC0721DED}" srcOrd="1" destOrd="0" presId="urn:microsoft.com/office/officeart/2005/8/layout/list1"/>
    <dgm:cxn modelId="{DE3D9034-D74F-49F8-B2B2-967651DEF1F3}" srcId="{0F5D5F6B-6F6D-4FD5-A6AC-7C62420C525B}" destId="{64C4637D-DEE2-4BF7-8F89-B1C229C7E4CB}" srcOrd="6" destOrd="0" parTransId="{022A9301-FE1E-49FB-913A-87ACFA2763A4}" sibTransId="{FA2C6237-5CE0-4FC4-82C3-0468FB1126F1}"/>
    <dgm:cxn modelId="{1ACC6D3F-9408-4F65-A391-B1E16B6BBFAA}" srcId="{0F5D5F6B-6F6D-4FD5-A6AC-7C62420C525B}" destId="{92F6664C-8EB9-4103-AA1A-3197C127C814}" srcOrd="4" destOrd="0" parTransId="{15B55524-DF5F-4AF0-95E3-2564E3451D54}" sibTransId="{0D5C03A8-7729-4CB1-A1CF-1B887F4F9C37}"/>
    <dgm:cxn modelId="{32C98443-2B02-463B-BF1C-9D024B0A32FE}" type="presOf" srcId="{5B629BD0-CEB4-41DC-9A3B-AFCC3986F6BB}" destId="{767ED889-9D61-4D41-BBDC-8FD85EAC367A}" srcOrd="0" destOrd="2" presId="urn:microsoft.com/office/officeart/2005/8/layout/list1"/>
    <dgm:cxn modelId="{76B6A768-39B1-424E-A17F-745757D84A19}" type="presOf" srcId="{CE04FBBB-A71A-46CB-83A6-543D7B0FF335}" destId="{8FAE281A-A7F2-4119-AE48-D938A63D3550}" srcOrd="0" destOrd="0" presId="urn:microsoft.com/office/officeart/2005/8/layout/list1"/>
    <dgm:cxn modelId="{0CDA704D-3B35-4AB4-98F2-433D0014D239}" type="presOf" srcId="{BF2A1CDA-2B0A-4282-AB84-AB498C758933}" destId="{B490C9E6-941A-42B0-82B9-91B4BA347D11}" srcOrd="0" destOrd="5" presId="urn:microsoft.com/office/officeart/2005/8/layout/list1"/>
    <dgm:cxn modelId="{8BF62F54-EBA9-46E6-908E-4CBAB256FF19}" srcId="{554D02E7-76E2-4A37-8FAF-35F32F6C9510}" destId="{DEAC7BBF-682A-4B9A-A3F5-EA3FF02C2585}" srcOrd="1" destOrd="0" parTransId="{C58ED410-C1DC-4F45-9C3B-F2BB6FCAFD17}" sibTransId="{4FD556B5-2B12-4EBA-8E2F-FD1BA2ED1830}"/>
    <dgm:cxn modelId="{2103A077-C0F6-4F23-A3D7-FCE2189DBD08}" type="presOf" srcId="{DD63C55C-CC36-42C6-909E-05FC0DF39797}" destId="{B490C9E6-941A-42B0-82B9-91B4BA347D11}" srcOrd="0" destOrd="3" presId="urn:microsoft.com/office/officeart/2005/8/layout/list1"/>
    <dgm:cxn modelId="{36BFAA78-42BA-4BE0-93F8-ECC17BFDBE5A}" type="presOf" srcId="{59FD6184-F3BD-498B-81DB-AF024D01A2E4}" destId="{B490C9E6-941A-42B0-82B9-91B4BA347D11}" srcOrd="0" destOrd="7" presId="urn:microsoft.com/office/officeart/2005/8/layout/list1"/>
    <dgm:cxn modelId="{41A8205A-2932-4B81-8CEC-DC93AC3B6D5A}" type="presOf" srcId="{81D5775B-2487-492F-95F9-EFD8863AC13A}" destId="{B490C9E6-941A-42B0-82B9-91B4BA347D11}" srcOrd="0" destOrd="1" presId="urn:microsoft.com/office/officeart/2005/8/layout/list1"/>
    <dgm:cxn modelId="{C016297D-FFCF-4B10-8BC2-3230871ECFE5}" type="presOf" srcId="{554D02E7-76E2-4A37-8FAF-35F32F6C9510}" destId="{B816A227-869D-495D-B47F-EBB1294E4D09}" srcOrd="1" destOrd="0" presId="urn:microsoft.com/office/officeart/2005/8/layout/list1"/>
    <dgm:cxn modelId="{B32D0E87-BD98-4372-B5D9-88956E44FC9A}" srcId="{CE04FBBB-A71A-46CB-83A6-543D7B0FF335}" destId="{0F5D5F6B-6F6D-4FD5-A6AC-7C62420C525B}" srcOrd="0" destOrd="0" parTransId="{98EBA812-8465-42B3-8ACE-DFEDDEC5E43B}" sibTransId="{BEEC1F40-0835-4A4A-A7DA-7FDC15EE232E}"/>
    <dgm:cxn modelId="{7E46008B-349D-4175-B8A3-301CF246E88C}" type="presOf" srcId="{554D02E7-76E2-4A37-8FAF-35F32F6C9510}" destId="{AD1323F5-10DF-4792-A3C9-D27619E83E0B}" srcOrd="0" destOrd="0" presId="urn:microsoft.com/office/officeart/2005/8/layout/list1"/>
    <dgm:cxn modelId="{5D41F88C-DE14-45DE-8AD1-7D7A3A6B18CB}" type="presOf" srcId="{20AB2195-9B80-41F3-A3F3-5E8F49264425}" destId="{B490C9E6-941A-42B0-82B9-91B4BA347D11}" srcOrd="0" destOrd="0" presId="urn:microsoft.com/office/officeart/2005/8/layout/list1"/>
    <dgm:cxn modelId="{3E3FCE93-D580-4F23-9A0C-29A78FC5A34F}" type="presOf" srcId="{0F5D5F6B-6F6D-4FD5-A6AC-7C62420C525B}" destId="{8A2D7604-80C2-48A3-9521-F71543F05CDA}" srcOrd="0" destOrd="0" presId="urn:microsoft.com/office/officeart/2005/8/layout/list1"/>
    <dgm:cxn modelId="{E1EF3AA1-8E51-4BAB-9025-FB29A1E61680}" srcId="{0F5D5F6B-6F6D-4FD5-A6AC-7C62420C525B}" destId="{68AD82F0-0959-48DD-9297-1469DBEA8B60}" srcOrd="8" destOrd="0" parTransId="{60D4232A-BB49-43A9-AAB0-D7492C858124}" sibTransId="{366A0D6B-5259-496E-8A12-B18159754035}"/>
    <dgm:cxn modelId="{77A94BB9-7616-4144-8D8F-121CD020EE98}" srcId="{0F5D5F6B-6F6D-4FD5-A6AC-7C62420C525B}" destId="{81D5775B-2487-492F-95F9-EFD8863AC13A}" srcOrd="1" destOrd="0" parTransId="{92667956-1FC3-47B6-89E3-6CC3ED39072A}" sibTransId="{E7A1CCF0-8E7E-420E-AB77-A1586F345CD9}"/>
    <dgm:cxn modelId="{ED526FBC-BC65-4E2A-834D-8F2CBAEBE095}" srcId="{0F5D5F6B-6F6D-4FD5-A6AC-7C62420C525B}" destId="{BF2A1CDA-2B0A-4282-AB84-AB498C758933}" srcOrd="5" destOrd="0" parTransId="{EA986A7D-F178-4830-9367-57113EA15146}" sibTransId="{C99324C9-0A3C-41E5-941F-9DBEAE4AD7ED}"/>
    <dgm:cxn modelId="{5BFD96C0-A208-4F1D-8E63-468AFA6568F2}" type="presOf" srcId="{92F6664C-8EB9-4103-AA1A-3197C127C814}" destId="{B490C9E6-941A-42B0-82B9-91B4BA347D11}" srcOrd="0" destOrd="4" presId="urn:microsoft.com/office/officeart/2005/8/layout/list1"/>
    <dgm:cxn modelId="{455FC1C3-8D35-4D50-B504-B968A7AD79AD}" srcId="{0F5D5F6B-6F6D-4FD5-A6AC-7C62420C525B}" destId="{DD63C55C-CC36-42C6-909E-05FC0DF39797}" srcOrd="3" destOrd="0" parTransId="{80A7A4BC-07A4-403A-8C28-2FF4C736480F}" sibTransId="{FD2025ED-BC62-4CF3-9A7F-5764BD53CE5F}"/>
    <dgm:cxn modelId="{785BF0C4-788B-4366-A5A7-1111F00E8B9B}" type="presOf" srcId="{68AD82F0-0959-48DD-9297-1469DBEA8B60}" destId="{B490C9E6-941A-42B0-82B9-91B4BA347D11}" srcOrd="0" destOrd="8" presId="urn:microsoft.com/office/officeart/2005/8/layout/list1"/>
    <dgm:cxn modelId="{908A0EC5-96DE-4071-8082-C6EF12DAD6E3}" type="presOf" srcId="{DC57373A-C237-4293-ABE4-11606FD5EF65}" destId="{B490C9E6-941A-42B0-82B9-91B4BA347D11}" srcOrd="0" destOrd="2" presId="urn:microsoft.com/office/officeart/2005/8/layout/list1"/>
    <dgm:cxn modelId="{B68DF0C7-2D84-4FC2-AB9B-488FAC1F1FB0}" type="presOf" srcId="{64C4637D-DEE2-4BF7-8F89-B1C229C7E4CB}" destId="{B490C9E6-941A-42B0-82B9-91B4BA347D11}" srcOrd="0" destOrd="6" presId="urn:microsoft.com/office/officeart/2005/8/layout/list1"/>
    <dgm:cxn modelId="{10CF6FC8-92E7-4D80-B53D-A31DCDC0F04E}" srcId="{CE04FBBB-A71A-46CB-83A6-543D7B0FF335}" destId="{554D02E7-76E2-4A37-8FAF-35F32F6C9510}" srcOrd="1" destOrd="0" parTransId="{C6E07203-B0B9-40BF-8D39-5FCAFE0B8F26}" sibTransId="{46723360-7936-49B0-8E9E-B6A1670D9BD5}"/>
    <dgm:cxn modelId="{7856A9E5-6505-458E-86C1-461F6F2F618E}" srcId="{554D02E7-76E2-4A37-8FAF-35F32F6C9510}" destId="{5B629BD0-CEB4-41DC-9A3B-AFCC3986F6BB}" srcOrd="2" destOrd="0" parTransId="{B673AFFF-E9CD-4891-956E-16CB00BBB9F8}" sibTransId="{D7A7F28E-7321-44B1-A6F5-3B95493F681F}"/>
    <dgm:cxn modelId="{454881EE-91B7-4EDF-83DF-70F41FA93A84}" srcId="{0F5D5F6B-6F6D-4FD5-A6AC-7C62420C525B}" destId="{59FD6184-F3BD-498B-81DB-AF024D01A2E4}" srcOrd="7" destOrd="0" parTransId="{550E7ADB-CFFC-4D0D-86C2-3FBC0830662C}" sibTransId="{22C3248C-69A5-4F52-8683-01332C5B2E21}"/>
    <dgm:cxn modelId="{DAC4BBFA-136B-431A-9CB2-80ABED53443D}" srcId="{0F5D5F6B-6F6D-4FD5-A6AC-7C62420C525B}" destId="{20AB2195-9B80-41F3-A3F3-5E8F49264425}" srcOrd="0" destOrd="0" parTransId="{7E02D1BD-D4BC-4E60-989C-E767D775D0FB}" sibTransId="{8A631813-7A9D-46F5-AD20-24C57DE8AC0F}"/>
    <dgm:cxn modelId="{D5B18AA1-902C-46C0-A1A1-6872D7E1B9A2}" type="presParOf" srcId="{8FAE281A-A7F2-4119-AE48-D938A63D3550}" destId="{9B98F690-2918-4EF8-BE2D-98E231DD20D1}" srcOrd="0" destOrd="0" presId="urn:microsoft.com/office/officeart/2005/8/layout/list1"/>
    <dgm:cxn modelId="{70BB773D-363A-43B9-95F1-C7A12CC9A4FF}" type="presParOf" srcId="{9B98F690-2918-4EF8-BE2D-98E231DD20D1}" destId="{8A2D7604-80C2-48A3-9521-F71543F05CDA}" srcOrd="0" destOrd="0" presId="urn:microsoft.com/office/officeart/2005/8/layout/list1"/>
    <dgm:cxn modelId="{5D93C4BB-D74E-4385-879B-D2C6216FBA9F}" type="presParOf" srcId="{9B98F690-2918-4EF8-BE2D-98E231DD20D1}" destId="{93718BBD-1E8D-40F3-9D8E-8BAEC0721DED}" srcOrd="1" destOrd="0" presId="urn:microsoft.com/office/officeart/2005/8/layout/list1"/>
    <dgm:cxn modelId="{B3C59FF8-BD18-41B4-9B49-98B2B88E90DA}" type="presParOf" srcId="{8FAE281A-A7F2-4119-AE48-D938A63D3550}" destId="{BD8C7933-934E-4516-9D29-E351A0F234D2}" srcOrd="1" destOrd="0" presId="urn:microsoft.com/office/officeart/2005/8/layout/list1"/>
    <dgm:cxn modelId="{D575AD05-D9AA-4B4B-9856-35D1673CBB6C}" type="presParOf" srcId="{8FAE281A-A7F2-4119-AE48-D938A63D3550}" destId="{B490C9E6-941A-42B0-82B9-91B4BA347D11}" srcOrd="2" destOrd="0" presId="urn:microsoft.com/office/officeart/2005/8/layout/list1"/>
    <dgm:cxn modelId="{6A46CA5E-FE56-4CC5-B4CD-E3B74BA5CF0F}" type="presParOf" srcId="{8FAE281A-A7F2-4119-AE48-D938A63D3550}" destId="{A1EA67AB-55CF-4E2F-8F29-2C53116E25FF}" srcOrd="3" destOrd="0" presId="urn:microsoft.com/office/officeart/2005/8/layout/list1"/>
    <dgm:cxn modelId="{25894559-B0EE-46F5-8D0C-5A6F20CB53F3}" type="presParOf" srcId="{8FAE281A-A7F2-4119-AE48-D938A63D3550}" destId="{A5116B8B-BE29-4F72-B43E-B15D01EFA11C}" srcOrd="4" destOrd="0" presId="urn:microsoft.com/office/officeart/2005/8/layout/list1"/>
    <dgm:cxn modelId="{8CC95347-4C76-4FEF-8A12-FD6E509D8DB3}" type="presParOf" srcId="{A5116B8B-BE29-4F72-B43E-B15D01EFA11C}" destId="{AD1323F5-10DF-4792-A3C9-D27619E83E0B}" srcOrd="0" destOrd="0" presId="urn:microsoft.com/office/officeart/2005/8/layout/list1"/>
    <dgm:cxn modelId="{C6B055AB-DEBE-4DF4-A14D-112FF2912C7A}" type="presParOf" srcId="{A5116B8B-BE29-4F72-B43E-B15D01EFA11C}" destId="{B816A227-869D-495D-B47F-EBB1294E4D09}" srcOrd="1" destOrd="0" presId="urn:microsoft.com/office/officeart/2005/8/layout/list1"/>
    <dgm:cxn modelId="{5C01B1D7-E34D-46B9-9B98-B089B7CF311B}" type="presParOf" srcId="{8FAE281A-A7F2-4119-AE48-D938A63D3550}" destId="{A6BBDC48-115C-4127-B791-672C2C6C613B}" srcOrd="5" destOrd="0" presId="urn:microsoft.com/office/officeart/2005/8/layout/list1"/>
    <dgm:cxn modelId="{627AA7ED-7AFE-4148-92B1-F00A9BD93EAB}" type="presParOf" srcId="{8FAE281A-A7F2-4119-AE48-D938A63D3550}" destId="{767ED889-9D61-4D41-BBDC-8FD85EAC367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A0EA2-CDDA-4371-934F-CE10E51A2298}">
      <dsp:nvSpPr>
        <dsp:cNvPr id="0" name=""/>
        <dsp:cNvSpPr/>
      </dsp:nvSpPr>
      <dsp:spPr>
        <a:xfrm>
          <a:off x="0" y="651906"/>
          <a:ext cx="11778142" cy="122760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0" y="651906"/>
        <a:ext cx="11778142" cy="1227605"/>
      </dsp:txXfrm>
    </dsp:sp>
    <dsp:sp modelId="{C0C0B00E-32DF-4135-95BE-A87A4A7E1722}">
      <dsp:nvSpPr>
        <dsp:cNvPr id="0" name=""/>
        <dsp:cNvSpPr/>
      </dsp:nvSpPr>
      <dsp:spPr>
        <a:xfrm rot="10800000">
          <a:off x="0" y="434"/>
          <a:ext cx="11778142" cy="672566"/>
        </a:xfrm>
        <a:prstGeom prst="upArrowCallou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b="1" kern="1200" dirty="0"/>
            <a:t>ΕΡΓΑ ΔΙΑΧΕΙΡΙΣΗΣ ΑΠΟΒΛΗΤΩΝ: ΤΑΜΕΙΑ ΣΥΝΟΧΗΣ</a:t>
          </a:r>
        </a:p>
      </dsp:txBody>
      <dsp:txXfrm rot="10800000">
        <a:off x="0" y="434"/>
        <a:ext cx="11778142" cy="4370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B7660-1A64-41CE-8D27-4FC3D3983CC9}">
      <dsp:nvSpPr>
        <dsp:cNvPr id="0" name=""/>
        <dsp:cNvSpPr/>
      </dsp:nvSpPr>
      <dsp:spPr>
        <a:xfrm>
          <a:off x="-6896215" y="-1055254"/>
          <a:ext cx="8214312" cy="8214312"/>
        </a:xfrm>
        <a:prstGeom prst="blockArc">
          <a:avLst>
            <a:gd name="adj1" fmla="val 18900000"/>
            <a:gd name="adj2" fmla="val 2700000"/>
            <a:gd name="adj3" fmla="val 26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508AB4-4907-412B-A5F9-90062954CEC7}">
      <dsp:nvSpPr>
        <dsp:cNvPr id="0" name=""/>
        <dsp:cNvSpPr/>
      </dsp:nvSpPr>
      <dsp:spPr>
        <a:xfrm>
          <a:off x="428181" y="170685"/>
          <a:ext cx="11419477" cy="7683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304" tIns="45720" rIns="45720" bIns="45720" numCol="1" spcCol="1270" anchor="ctr" anchorCtr="0">
          <a:noAutofit/>
        </a:bodyPr>
        <a:lstStyle/>
        <a:p>
          <a:pPr marL="0" lvl="0" indent="0" algn="l" defTabSz="800100">
            <a:lnSpc>
              <a:spcPct val="100000"/>
            </a:lnSpc>
            <a:spcBef>
              <a:spcPct val="0"/>
            </a:spcBef>
            <a:spcAft>
              <a:spcPts val="0"/>
            </a:spcAft>
            <a:buNone/>
          </a:pPr>
          <a:r>
            <a:rPr lang="el-GR" sz="1800" b="1" u="none" kern="1200" dirty="0">
              <a:solidFill>
                <a:schemeClr val="tx1"/>
              </a:solidFill>
              <a:latin typeface="+mn-lt"/>
            </a:rPr>
            <a:t>Εγκαθίδρυση Συστήματος Χωριστής Συλλογής στην πηγή Δημοτικών Στερεών Αποβλήτων και Εφαρμογή Συστήματος «Πληρώνω όσο Πετάω» (ΠΟΠ) σε τοπικές αρχές: €25.000.000</a:t>
          </a:r>
          <a:r>
            <a:rPr lang="en-US" sz="1800" b="1" u="none" kern="1200" dirty="0">
              <a:solidFill>
                <a:schemeClr val="tx1"/>
              </a:solidFill>
              <a:latin typeface="+mn-lt"/>
            </a:rPr>
            <a:t> </a:t>
          </a:r>
          <a:r>
            <a:rPr lang="el-GR" sz="1800" b="1" u="none" kern="1200" dirty="0">
              <a:solidFill>
                <a:schemeClr val="tx1"/>
              </a:solidFill>
              <a:latin typeface="+mn-lt"/>
            </a:rPr>
            <a:t>ΥΛΟΠΟΙΕΙΤΑΙ </a:t>
          </a:r>
        </a:p>
      </dsp:txBody>
      <dsp:txXfrm>
        <a:off x="428181" y="170685"/>
        <a:ext cx="11419477" cy="768300"/>
      </dsp:txXfrm>
    </dsp:sp>
    <dsp:sp modelId="{6EC54B3D-6B2F-4BEA-A7FD-A59847748744}">
      <dsp:nvSpPr>
        <dsp:cNvPr id="0" name=""/>
        <dsp:cNvSpPr/>
      </dsp:nvSpPr>
      <dsp:spPr>
        <a:xfrm>
          <a:off x="81485" y="208139"/>
          <a:ext cx="693392" cy="69339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BE7DE-C1E0-4FF1-AC17-34F63444A57D}">
      <dsp:nvSpPr>
        <dsp:cNvPr id="0" name=""/>
        <dsp:cNvSpPr/>
      </dsp:nvSpPr>
      <dsp:spPr>
        <a:xfrm>
          <a:off x="930524" y="1003244"/>
          <a:ext cx="10917134" cy="7683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304" tIns="45720" rIns="45720" bIns="45720" numCol="1" spcCol="1270" anchor="ctr" anchorCtr="0">
          <a:noAutofit/>
        </a:bodyPr>
        <a:lstStyle/>
        <a:p>
          <a:pPr marL="0" lvl="0" indent="0" algn="l" defTabSz="800100">
            <a:lnSpc>
              <a:spcPct val="100000"/>
            </a:lnSpc>
            <a:spcBef>
              <a:spcPct val="0"/>
            </a:spcBef>
            <a:spcAft>
              <a:spcPts val="0"/>
            </a:spcAft>
            <a:buNone/>
          </a:pPr>
          <a:r>
            <a:rPr lang="el-GR" sz="1800" b="1" u="none" kern="1200" dirty="0">
              <a:solidFill>
                <a:schemeClr val="tx1"/>
              </a:solidFill>
              <a:latin typeface="+mn-lt"/>
            </a:rPr>
            <a:t>Πρόγραμμα μείωσης δημοτικών στερεών αποβλήτων παραλιακών ξενοδοχειακών μονάδων και συναφών χώρων μαζικής παραγωγής αποβλήτων στις επαρχίες Λεμεσού και Πάφου: €6.400.000 ΥΛΟΠΟΙΕΙΤΑΙ</a:t>
          </a:r>
          <a:endParaRPr lang="en-US" sz="1800" b="1" u="none" kern="1200" dirty="0">
            <a:solidFill>
              <a:schemeClr val="tx1"/>
            </a:solidFill>
            <a:latin typeface="+mn-lt"/>
          </a:endParaRPr>
        </a:p>
      </dsp:txBody>
      <dsp:txXfrm>
        <a:off x="930524" y="1003244"/>
        <a:ext cx="10917134" cy="768300"/>
      </dsp:txXfrm>
    </dsp:sp>
    <dsp:sp modelId="{F3836203-3080-400B-84F4-FD6991E662D9}">
      <dsp:nvSpPr>
        <dsp:cNvPr id="0" name=""/>
        <dsp:cNvSpPr/>
      </dsp:nvSpPr>
      <dsp:spPr>
        <a:xfrm>
          <a:off x="583828" y="1040698"/>
          <a:ext cx="693392" cy="69339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9E5D77-2CEE-402D-957A-EAD8418A9AAF}">
      <dsp:nvSpPr>
        <dsp:cNvPr id="0" name=""/>
        <dsp:cNvSpPr/>
      </dsp:nvSpPr>
      <dsp:spPr>
        <a:xfrm>
          <a:off x="1205806" y="1835192"/>
          <a:ext cx="10641852" cy="76830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304" tIns="45720" rIns="45720" bIns="45720" numCol="1" spcCol="1270" anchor="ctr" anchorCtr="0">
          <a:noAutofit/>
        </a:bodyPr>
        <a:lstStyle/>
        <a:p>
          <a:pPr marL="0" lvl="0" indent="0" algn="l" defTabSz="800100">
            <a:lnSpc>
              <a:spcPct val="100000"/>
            </a:lnSpc>
            <a:spcBef>
              <a:spcPct val="0"/>
            </a:spcBef>
            <a:spcAft>
              <a:spcPts val="0"/>
            </a:spcAft>
            <a:buNone/>
          </a:pPr>
          <a:r>
            <a:rPr lang="el-GR" sz="1800" b="1" u="none" kern="1200" dirty="0">
              <a:solidFill>
                <a:schemeClr val="tx1"/>
              </a:solidFill>
              <a:latin typeface="+mn-lt"/>
            </a:rPr>
            <a:t>Πρόγραμμα μείωσης δημοτικών στερεών αποβλήτων παραλιακών ξενοδοχειακών μονάδων και συναφών χώρων μαζικής παραγωγής αποβλήτων στους Δήμους Λάρνακας, Αγίας Νάπας και Παραλιμνίου:</a:t>
          </a:r>
          <a:r>
            <a:rPr lang="en-US" sz="1800" b="1" u="none" kern="1200" dirty="0">
              <a:solidFill>
                <a:schemeClr val="tx1"/>
              </a:solidFill>
              <a:latin typeface="+mn-lt"/>
            </a:rPr>
            <a:t> </a:t>
          </a:r>
          <a:r>
            <a:rPr lang="el-GR" sz="1800" b="1" u="none" kern="1200" dirty="0">
              <a:solidFill>
                <a:schemeClr val="tx1"/>
              </a:solidFill>
              <a:latin typeface="+mn-lt"/>
            </a:rPr>
            <a:t>ΟΛΟΚΛΗΡΩΘΗΚΕ</a:t>
          </a:r>
          <a:endParaRPr lang="en-US" sz="1800" b="1" u="none" kern="1200" dirty="0">
            <a:solidFill>
              <a:schemeClr val="tx1"/>
            </a:solidFill>
            <a:latin typeface="+mn-lt"/>
          </a:endParaRPr>
        </a:p>
      </dsp:txBody>
      <dsp:txXfrm>
        <a:off x="1205806" y="1835192"/>
        <a:ext cx="10641852" cy="768300"/>
      </dsp:txXfrm>
    </dsp:sp>
    <dsp:sp modelId="{8DD9F0AB-795F-452D-AEFB-6C346D53923D}">
      <dsp:nvSpPr>
        <dsp:cNvPr id="0" name=""/>
        <dsp:cNvSpPr/>
      </dsp:nvSpPr>
      <dsp:spPr>
        <a:xfrm>
          <a:off x="859110" y="1872647"/>
          <a:ext cx="693392" cy="69339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FA417-0BF6-49EF-9665-35AB8EB0CEA2}">
      <dsp:nvSpPr>
        <dsp:cNvPr id="0" name=""/>
        <dsp:cNvSpPr/>
      </dsp:nvSpPr>
      <dsp:spPr>
        <a:xfrm>
          <a:off x="1293701" y="2667751"/>
          <a:ext cx="10553957" cy="7683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304" tIns="45720" rIns="45720" bIns="45720" numCol="1" spcCol="1270" anchor="ctr" anchorCtr="0">
          <a:noAutofit/>
        </a:bodyPr>
        <a:lstStyle/>
        <a:p>
          <a:pPr marL="0" lvl="0" indent="0" algn="l" defTabSz="800100">
            <a:lnSpc>
              <a:spcPct val="100000"/>
            </a:lnSpc>
            <a:spcBef>
              <a:spcPct val="0"/>
            </a:spcBef>
            <a:spcAft>
              <a:spcPts val="0"/>
            </a:spcAft>
            <a:buNone/>
          </a:pPr>
          <a:r>
            <a:rPr lang="el-GR" sz="1800" b="1" u="none" kern="1200" dirty="0">
              <a:solidFill>
                <a:schemeClr val="tx1"/>
              </a:solidFill>
              <a:latin typeface="+mn-lt"/>
            </a:rPr>
            <a:t>Πρόγραμμα πρόληψης, χωριστής συλλογής και αξιοποίησης δημοτικών αποβλήτων ορεινής / ημιορεινής Κύπρου: €1.500.000</a:t>
          </a:r>
          <a:r>
            <a:rPr lang="en-US" sz="1800" b="1" u="none" kern="1200" dirty="0">
              <a:solidFill>
                <a:schemeClr val="tx1"/>
              </a:solidFill>
              <a:latin typeface="+mn-lt"/>
            </a:rPr>
            <a:t> </a:t>
          </a:r>
          <a:r>
            <a:rPr lang="el-GR" sz="1800" b="1" u="none" kern="1200" dirty="0">
              <a:solidFill>
                <a:schemeClr val="tx1"/>
              </a:solidFill>
              <a:latin typeface="+mn-lt"/>
            </a:rPr>
            <a:t>ΥΛΟΠΟΙΕΙΤΑΙ</a:t>
          </a:r>
          <a:endParaRPr lang="en-US" sz="1800" b="1" u="none" kern="1200" dirty="0">
            <a:solidFill>
              <a:schemeClr val="tx1"/>
            </a:solidFill>
            <a:latin typeface="+mn-lt"/>
          </a:endParaRPr>
        </a:p>
      </dsp:txBody>
      <dsp:txXfrm>
        <a:off x="1293701" y="2667751"/>
        <a:ext cx="10553957" cy="768300"/>
      </dsp:txXfrm>
    </dsp:sp>
    <dsp:sp modelId="{CF98A363-BBD3-4CAA-8F5C-628B84112547}">
      <dsp:nvSpPr>
        <dsp:cNvPr id="0" name=""/>
        <dsp:cNvSpPr/>
      </dsp:nvSpPr>
      <dsp:spPr>
        <a:xfrm>
          <a:off x="947005" y="2705205"/>
          <a:ext cx="693392" cy="69339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F95533-3F81-4C41-A958-5B5C20AC0470}">
      <dsp:nvSpPr>
        <dsp:cNvPr id="0" name=""/>
        <dsp:cNvSpPr/>
      </dsp:nvSpPr>
      <dsp:spPr>
        <a:xfrm>
          <a:off x="1205806" y="3500310"/>
          <a:ext cx="10641852" cy="76830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304" tIns="45720" rIns="45720" bIns="45720" numCol="1" spcCol="1270" anchor="ctr" anchorCtr="0">
          <a:noAutofit/>
        </a:bodyPr>
        <a:lstStyle/>
        <a:p>
          <a:pPr marL="0" lvl="0" indent="0" algn="l" defTabSz="800100">
            <a:lnSpc>
              <a:spcPct val="100000"/>
            </a:lnSpc>
            <a:spcBef>
              <a:spcPct val="0"/>
            </a:spcBef>
            <a:spcAft>
              <a:spcPts val="0"/>
            </a:spcAft>
            <a:buNone/>
          </a:pPr>
          <a:r>
            <a:rPr lang="el-GR" sz="1800" b="1" u="none" kern="1200" dirty="0">
              <a:solidFill>
                <a:schemeClr val="tx1"/>
              </a:solidFill>
              <a:latin typeface="+mn-lt"/>
            </a:rPr>
            <a:t>Ολοκληρωμένο σύστημα διαχείρισης, πληροφόρησης, επικοινωνίας και παρακολούθησης έργων:</a:t>
          </a:r>
          <a:r>
            <a:rPr lang="en-US" sz="1800" b="1" u="none" kern="1200" dirty="0">
              <a:solidFill>
                <a:schemeClr val="tx1"/>
              </a:solidFill>
              <a:latin typeface="+mn-lt"/>
            </a:rPr>
            <a:t> </a:t>
          </a:r>
          <a:r>
            <a:rPr lang="el-GR" sz="1800" b="1" u="none" kern="1200" dirty="0">
              <a:solidFill>
                <a:schemeClr val="tx1"/>
              </a:solidFill>
              <a:latin typeface="+mn-lt"/>
            </a:rPr>
            <a:t>€1.500.000 ΥΛΟΠΟΙΕΙΤΑΙ  </a:t>
          </a:r>
        </a:p>
      </dsp:txBody>
      <dsp:txXfrm>
        <a:off x="1205806" y="3500310"/>
        <a:ext cx="10641852" cy="768300"/>
      </dsp:txXfrm>
    </dsp:sp>
    <dsp:sp modelId="{96BE9138-378E-4674-A9A7-2D33E97D5C96}">
      <dsp:nvSpPr>
        <dsp:cNvPr id="0" name=""/>
        <dsp:cNvSpPr/>
      </dsp:nvSpPr>
      <dsp:spPr>
        <a:xfrm>
          <a:off x="859110" y="3537764"/>
          <a:ext cx="693392" cy="693392"/>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3B948F-4621-4C70-8DF4-6FAB5D1DA609}">
      <dsp:nvSpPr>
        <dsp:cNvPr id="0" name=""/>
        <dsp:cNvSpPr/>
      </dsp:nvSpPr>
      <dsp:spPr>
        <a:xfrm>
          <a:off x="930524" y="4332259"/>
          <a:ext cx="10917134" cy="7683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304" tIns="45720" rIns="45720" bIns="45720" numCol="1" spcCol="1270" anchor="ctr" anchorCtr="0">
          <a:noAutofit/>
        </a:bodyPr>
        <a:lstStyle/>
        <a:p>
          <a:pPr marL="0" lvl="0" indent="0" algn="l" defTabSz="800100">
            <a:lnSpc>
              <a:spcPct val="100000"/>
            </a:lnSpc>
            <a:spcBef>
              <a:spcPct val="0"/>
            </a:spcBef>
            <a:spcAft>
              <a:spcPts val="0"/>
            </a:spcAft>
            <a:buNone/>
          </a:pPr>
          <a:r>
            <a:rPr lang="el-GR" sz="1800" b="1" kern="1200" dirty="0">
              <a:solidFill>
                <a:schemeClr val="tx1"/>
              </a:solidFill>
              <a:latin typeface="+mn-lt"/>
            </a:rPr>
            <a:t>Ανάπτυξη υποδομών για την επεξεργασία οργανικών αποβλήτων</a:t>
          </a:r>
          <a:r>
            <a:rPr lang="en-US" sz="1800" b="1" kern="1200" dirty="0">
              <a:solidFill>
                <a:schemeClr val="tx1"/>
              </a:solidFill>
              <a:latin typeface="+mn-lt"/>
            </a:rPr>
            <a:t> </a:t>
          </a:r>
          <a:r>
            <a:rPr lang="el-GR" sz="1800" b="1" u="none" kern="1200" dirty="0">
              <a:solidFill>
                <a:schemeClr val="tx1"/>
              </a:solidFill>
              <a:latin typeface="+mn-lt"/>
            </a:rPr>
            <a:t>€15.000.000</a:t>
          </a:r>
          <a:endParaRPr lang="en-US" sz="1800" b="1" u="none" kern="1200" dirty="0">
            <a:solidFill>
              <a:schemeClr val="tx1"/>
            </a:solidFill>
            <a:latin typeface="+mn-lt"/>
          </a:endParaRPr>
        </a:p>
      </dsp:txBody>
      <dsp:txXfrm>
        <a:off x="930524" y="4332259"/>
        <a:ext cx="10917134" cy="768300"/>
      </dsp:txXfrm>
    </dsp:sp>
    <dsp:sp modelId="{BE6661CD-79A4-4314-9613-66FACD0F252E}">
      <dsp:nvSpPr>
        <dsp:cNvPr id="0" name=""/>
        <dsp:cNvSpPr/>
      </dsp:nvSpPr>
      <dsp:spPr>
        <a:xfrm>
          <a:off x="583828" y="4369713"/>
          <a:ext cx="693392" cy="69339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90991D-5104-4422-8E1E-4926C95F5F24}">
      <dsp:nvSpPr>
        <dsp:cNvPr id="0" name=""/>
        <dsp:cNvSpPr/>
      </dsp:nvSpPr>
      <dsp:spPr>
        <a:xfrm>
          <a:off x="428181" y="5271611"/>
          <a:ext cx="11419477" cy="5547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304" tIns="45720" rIns="45720" bIns="45720" numCol="1" spcCol="1270" anchor="ctr" anchorCtr="0">
          <a:noAutofit/>
        </a:bodyPr>
        <a:lstStyle/>
        <a:p>
          <a:pPr marL="0" lvl="0" indent="0" algn="l" defTabSz="800100">
            <a:lnSpc>
              <a:spcPct val="100000"/>
            </a:lnSpc>
            <a:spcBef>
              <a:spcPct val="0"/>
            </a:spcBef>
            <a:spcAft>
              <a:spcPts val="0"/>
            </a:spcAft>
            <a:buNone/>
          </a:pPr>
          <a:r>
            <a:rPr lang="el-GR" sz="1800" b="1" kern="1200" dirty="0">
              <a:solidFill>
                <a:schemeClr val="tx1"/>
              </a:solidFill>
              <a:latin typeface="+mn-lt"/>
            </a:rPr>
            <a:t>Δημιουργία συντονιστικού φορέα μεταξύ κεντρικής κυβέρνησης και τοπικής αυτοδιοίκησης για τη διαχείριση των αποβλήτων </a:t>
          </a:r>
          <a:r>
            <a:rPr lang="el-GR" sz="1800" b="1" u="none" kern="1200" dirty="0">
              <a:solidFill>
                <a:schemeClr val="tx1"/>
              </a:solidFill>
              <a:latin typeface="+mn-lt"/>
            </a:rPr>
            <a:t>€900.000</a:t>
          </a:r>
          <a:endParaRPr lang="en-CY" sz="1800" b="1" kern="1200" dirty="0">
            <a:solidFill>
              <a:schemeClr val="tx1"/>
            </a:solidFill>
            <a:latin typeface="+mn-lt"/>
          </a:endParaRPr>
        </a:p>
      </dsp:txBody>
      <dsp:txXfrm>
        <a:off x="428181" y="5271611"/>
        <a:ext cx="11419477" cy="554713"/>
      </dsp:txXfrm>
    </dsp:sp>
    <dsp:sp modelId="{5F0616B0-C09F-4F51-8CD7-2874E44C65D7}">
      <dsp:nvSpPr>
        <dsp:cNvPr id="0" name=""/>
        <dsp:cNvSpPr/>
      </dsp:nvSpPr>
      <dsp:spPr>
        <a:xfrm>
          <a:off x="81485" y="5202272"/>
          <a:ext cx="693392" cy="69339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A0EA2-CDDA-4371-934F-CE10E51A2298}">
      <dsp:nvSpPr>
        <dsp:cNvPr id="0" name=""/>
        <dsp:cNvSpPr/>
      </dsp:nvSpPr>
      <dsp:spPr>
        <a:xfrm>
          <a:off x="0" y="679998"/>
          <a:ext cx="11618751" cy="128050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0" y="679998"/>
        <a:ext cx="11618751" cy="1280504"/>
      </dsp:txXfrm>
    </dsp:sp>
    <dsp:sp modelId="{C0C0B00E-32DF-4135-95BE-A87A4A7E1722}">
      <dsp:nvSpPr>
        <dsp:cNvPr id="0" name=""/>
        <dsp:cNvSpPr/>
      </dsp:nvSpPr>
      <dsp:spPr>
        <a:xfrm rot="10800000">
          <a:off x="0" y="453"/>
          <a:ext cx="11618751" cy="701548"/>
        </a:xfrm>
        <a:prstGeom prst="upArrowCallou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b="1" kern="1200" dirty="0"/>
            <a:t>ΑΛΛΑ ΕΡΓΑ ΔΙΑΧΕΙΡΙΣΗΣ ΑΠΟΒΛΗΤΩΝ (Εθνικά και ΣΑΑ)</a:t>
          </a:r>
        </a:p>
      </dsp:txBody>
      <dsp:txXfrm rot="10800000">
        <a:off x="0" y="453"/>
        <a:ext cx="11618751" cy="4558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B7660-1A64-41CE-8D27-4FC3D3983CC9}">
      <dsp:nvSpPr>
        <dsp:cNvPr id="0" name=""/>
        <dsp:cNvSpPr/>
      </dsp:nvSpPr>
      <dsp:spPr>
        <a:xfrm>
          <a:off x="-3555582" y="-546489"/>
          <a:ext cx="4238851" cy="4238851"/>
        </a:xfrm>
        <a:prstGeom prst="blockArc">
          <a:avLst>
            <a:gd name="adj1" fmla="val 18900000"/>
            <a:gd name="adj2" fmla="val 2700000"/>
            <a:gd name="adj3" fmla="val 51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508AB4-4907-412B-A5F9-90062954CEC7}">
      <dsp:nvSpPr>
        <dsp:cNvPr id="0" name=""/>
        <dsp:cNvSpPr/>
      </dsp:nvSpPr>
      <dsp:spPr>
        <a:xfrm>
          <a:off x="439374" y="193458"/>
          <a:ext cx="11138691" cy="8714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407" tIns="45720" rIns="45720" bIns="45720" numCol="1" spcCol="1270" anchor="ctr" anchorCtr="0">
          <a:noAutofit/>
        </a:bodyPr>
        <a:lstStyle/>
        <a:p>
          <a:pPr marL="0" lvl="0" indent="0" algn="l" defTabSz="800100">
            <a:lnSpc>
              <a:spcPct val="90000"/>
            </a:lnSpc>
            <a:spcBef>
              <a:spcPct val="0"/>
            </a:spcBef>
            <a:spcAft>
              <a:spcPct val="35000"/>
            </a:spcAft>
            <a:buNone/>
          </a:pPr>
          <a:r>
            <a:rPr lang="el-GR" sz="1800" b="1" kern="1200" dirty="0">
              <a:solidFill>
                <a:schemeClr val="tx1"/>
              </a:solidFill>
              <a:latin typeface="+mn-lt"/>
            </a:rPr>
            <a:t>Εγκατάσταση 50 αυτόνομων μηχανικών </a:t>
          </a:r>
          <a:r>
            <a:rPr lang="el-GR" sz="1800" b="1" kern="1200" dirty="0" err="1">
              <a:solidFill>
                <a:schemeClr val="tx1"/>
              </a:solidFill>
              <a:latin typeface="+mn-lt"/>
            </a:rPr>
            <a:t>κομποστοποιητών</a:t>
          </a:r>
          <a:r>
            <a:rPr lang="el-GR" sz="1800" b="1" kern="1200" dirty="0">
              <a:solidFill>
                <a:schemeClr val="tx1"/>
              </a:solidFill>
              <a:latin typeface="+mn-lt"/>
            </a:rPr>
            <a:t> σε απομακρυσμένες και </a:t>
          </a:r>
          <a:r>
            <a:rPr lang="el-GR" sz="1800" b="1" kern="1200" dirty="0" err="1">
              <a:solidFill>
                <a:schemeClr val="tx1"/>
              </a:solidFill>
              <a:latin typeface="+mn-lt"/>
            </a:rPr>
            <a:t>ημι</a:t>
          </a:r>
          <a:r>
            <a:rPr lang="el-GR" sz="1800" b="1" kern="1200" dirty="0">
              <a:solidFill>
                <a:schemeClr val="tx1"/>
              </a:solidFill>
              <a:latin typeface="+mn-lt"/>
            </a:rPr>
            <a:t>-απομακρυσμένες περιοχές</a:t>
          </a:r>
          <a:r>
            <a:rPr lang="en-US" sz="1800" b="1" kern="1200" dirty="0">
              <a:solidFill>
                <a:schemeClr val="tx1"/>
              </a:solidFill>
              <a:latin typeface="+mn-lt"/>
            </a:rPr>
            <a:t> </a:t>
          </a:r>
          <a:r>
            <a:rPr lang="el-GR" sz="1800" b="1" u="none" kern="1200" dirty="0">
              <a:solidFill>
                <a:schemeClr val="tx1"/>
              </a:solidFill>
              <a:latin typeface="+mn-lt"/>
            </a:rPr>
            <a:t>€7.000.000</a:t>
          </a:r>
          <a:endParaRPr lang="en-US" sz="1800" b="1" u="none" kern="1200" dirty="0">
            <a:solidFill>
              <a:schemeClr val="tx1"/>
            </a:solidFill>
            <a:latin typeface="+mn-lt"/>
          </a:endParaRPr>
        </a:p>
      </dsp:txBody>
      <dsp:txXfrm>
        <a:off x="439374" y="193458"/>
        <a:ext cx="11138691" cy="871431"/>
      </dsp:txXfrm>
    </dsp:sp>
    <dsp:sp modelId="{6EC54B3D-6B2F-4BEA-A7FD-A59847748744}">
      <dsp:nvSpPr>
        <dsp:cNvPr id="0" name=""/>
        <dsp:cNvSpPr/>
      </dsp:nvSpPr>
      <dsp:spPr>
        <a:xfrm>
          <a:off x="46140" y="235940"/>
          <a:ext cx="786468" cy="786468"/>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BE7DE-C1E0-4FF1-AC17-34F63444A57D}">
      <dsp:nvSpPr>
        <dsp:cNvPr id="0" name=""/>
        <dsp:cNvSpPr/>
      </dsp:nvSpPr>
      <dsp:spPr>
        <a:xfrm>
          <a:off x="668079" y="1137220"/>
          <a:ext cx="10909987" cy="8714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407" tIns="45720" rIns="45720" bIns="45720" numCol="1" spcCol="1270" anchor="ctr" anchorCtr="0">
          <a:noAutofit/>
        </a:bodyPr>
        <a:lstStyle/>
        <a:p>
          <a:pPr marL="0" lvl="0" indent="0" algn="l" defTabSz="800100">
            <a:lnSpc>
              <a:spcPct val="90000"/>
            </a:lnSpc>
            <a:spcBef>
              <a:spcPct val="0"/>
            </a:spcBef>
            <a:spcAft>
              <a:spcPct val="35000"/>
            </a:spcAft>
            <a:buNone/>
          </a:pPr>
          <a:r>
            <a:rPr lang="el-GR" sz="1800" b="1" kern="1200" dirty="0">
              <a:solidFill>
                <a:schemeClr val="tx1"/>
              </a:solidFill>
              <a:latin typeface="+mn-lt"/>
            </a:rPr>
            <a:t>Εγκατάσταση 50 πράσινων περιπτέρων σε απομακρυσμένες και </a:t>
          </a:r>
          <a:r>
            <a:rPr lang="el-GR" sz="1800" b="1" kern="1200" dirty="0" err="1">
              <a:solidFill>
                <a:schemeClr val="tx1"/>
              </a:solidFill>
              <a:latin typeface="+mn-lt"/>
            </a:rPr>
            <a:t>ημι</a:t>
          </a:r>
          <a:r>
            <a:rPr lang="el-GR" sz="1800" b="1" kern="1200" dirty="0">
              <a:solidFill>
                <a:schemeClr val="tx1"/>
              </a:solidFill>
              <a:latin typeface="+mn-lt"/>
            </a:rPr>
            <a:t>-απομακρυσμένες περιοχές</a:t>
          </a:r>
          <a:r>
            <a:rPr lang="en-US" sz="1800" b="1" kern="1200" dirty="0">
              <a:solidFill>
                <a:schemeClr val="tx1"/>
              </a:solidFill>
              <a:latin typeface="+mn-lt"/>
            </a:rPr>
            <a:t> </a:t>
          </a:r>
          <a:r>
            <a:rPr lang="el-GR" sz="1800" b="1" u="none" kern="1200" dirty="0">
              <a:solidFill>
                <a:schemeClr val="tx1"/>
              </a:solidFill>
              <a:latin typeface="+mn-lt"/>
            </a:rPr>
            <a:t>€3.300.000 </a:t>
          </a:r>
          <a:endParaRPr lang="en-US" sz="1800" b="1" u="none" kern="1200" dirty="0">
            <a:solidFill>
              <a:schemeClr val="tx1"/>
            </a:solidFill>
            <a:latin typeface="+mn-lt"/>
          </a:endParaRPr>
        </a:p>
      </dsp:txBody>
      <dsp:txXfrm>
        <a:off x="668079" y="1137220"/>
        <a:ext cx="10909987" cy="871431"/>
      </dsp:txXfrm>
    </dsp:sp>
    <dsp:sp modelId="{F3836203-3080-400B-84F4-FD6991E662D9}">
      <dsp:nvSpPr>
        <dsp:cNvPr id="0" name=""/>
        <dsp:cNvSpPr/>
      </dsp:nvSpPr>
      <dsp:spPr>
        <a:xfrm>
          <a:off x="274845" y="1179702"/>
          <a:ext cx="786468" cy="786468"/>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9E5D77-2CEE-402D-957A-EAD8418A9AAF}">
      <dsp:nvSpPr>
        <dsp:cNvPr id="0" name=""/>
        <dsp:cNvSpPr/>
      </dsp:nvSpPr>
      <dsp:spPr>
        <a:xfrm>
          <a:off x="439374" y="2080981"/>
          <a:ext cx="11138691" cy="8714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407" tIns="45720" rIns="45720" bIns="45720" numCol="1" spcCol="1270" anchor="ctr" anchorCtr="0">
          <a:noAutofit/>
        </a:bodyPr>
        <a:lstStyle/>
        <a:p>
          <a:pPr marL="0" lvl="0" indent="0" algn="l" defTabSz="800100">
            <a:lnSpc>
              <a:spcPct val="90000"/>
            </a:lnSpc>
            <a:spcBef>
              <a:spcPct val="0"/>
            </a:spcBef>
            <a:spcAft>
              <a:spcPct val="35000"/>
            </a:spcAft>
            <a:buNone/>
          </a:pPr>
          <a:r>
            <a:rPr lang="el-GR" sz="1800" b="1" kern="1200" dirty="0">
              <a:solidFill>
                <a:schemeClr val="tx1"/>
              </a:solidFill>
              <a:latin typeface="+mn-lt"/>
            </a:rPr>
            <a:t>Δημιουργία 2 κέντρων επαναχρησιμοποίησης και επισκευής και δικτύου καταστημάτων</a:t>
          </a:r>
          <a:r>
            <a:rPr lang="en-US" sz="1800" b="1" kern="1200" dirty="0">
              <a:solidFill>
                <a:schemeClr val="tx1"/>
              </a:solidFill>
              <a:latin typeface="+mn-lt"/>
            </a:rPr>
            <a:t> </a:t>
          </a:r>
          <a:r>
            <a:rPr lang="el-GR" sz="1800" b="1" u="none" kern="1200" dirty="0">
              <a:solidFill>
                <a:schemeClr val="tx1"/>
              </a:solidFill>
              <a:latin typeface="+mn-lt"/>
            </a:rPr>
            <a:t>€4.000.000</a:t>
          </a:r>
          <a:endParaRPr lang="en-US" sz="1800" b="1" u="none" kern="1200" dirty="0">
            <a:solidFill>
              <a:schemeClr val="tx1"/>
            </a:solidFill>
            <a:latin typeface="+mn-lt"/>
          </a:endParaRPr>
        </a:p>
      </dsp:txBody>
      <dsp:txXfrm>
        <a:off x="439374" y="2080981"/>
        <a:ext cx="11138691" cy="871431"/>
      </dsp:txXfrm>
    </dsp:sp>
    <dsp:sp modelId="{8DD9F0AB-795F-452D-AEFB-6C346D53923D}">
      <dsp:nvSpPr>
        <dsp:cNvPr id="0" name=""/>
        <dsp:cNvSpPr/>
      </dsp:nvSpPr>
      <dsp:spPr>
        <a:xfrm>
          <a:off x="46140" y="2123463"/>
          <a:ext cx="786468" cy="78646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0C9E6-941A-42B0-82B9-91B4BA347D11}">
      <dsp:nvSpPr>
        <dsp:cNvPr id="0" name=""/>
        <dsp:cNvSpPr/>
      </dsp:nvSpPr>
      <dsp:spPr>
        <a:xfrm>
          <a:off x="0" y="279583"/>
          <a:ext cx="11571091" cy="3373650"/>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8045" tIns="354076" rIns="898045" bIns="128016" numCol="1" spcCol="1270" anchor="t" anchorCtr="0">
          <a:noAutofit/>
        </a:bodyPr>
        <a:lstStyle/>
        <a:p>
          <a:pPr marL="171450" lvl="1" indent="-171450" algn="l" defTabSz="800100">
            <a:lnSpc>
              <a:spcPct val="90000"/>
            </a:lnSpc>
            <a:spcBef>
              <a:spcPct val="0"/>
            </a:spcBef>
            <a:spcAft>
              <a:spcPct val="15000"/>
            </a:spcAft>
            <a:buChar char="•"/>
          </a:pPr>
          <a:r>
            <a:rPr lang="el-GR" sz="1800" b="1" i="0" kern="1200" dirty="0">
              <a:latin typeface="Calibri" panose="020F0502020204030204" pitchFamily="34" charset="0"/>
            </a:rPr>
            <a:t>Κανονισμοί για τη διαχείριση δημοτικών αποβλήτων από αρχές τοπικής αυτοδιοίκησης</a:t>
          </a:r>
          <a:endParaRPr lang="en-CY" sz="1800" kern="1200" dirty="0"/>
        </a:p>
        <a:p>
          <a:pPr marL="171450" lvl="1" indent="-171450" algn="l" defTabSz="800100">
            <a:lnSpc>
              <a:spcPct val="90000"/>
            </a:lnSpc>
            <a:spcBef>
              <a:spcPct val="0"/>
            </a:spcBef>
            <a:spcAft>
              <a:spcPct val="15000"/>
            </a:spcAft>
            <a:buChar char="•"/>
          </a:pPr>
          <a:r>
            <a:rPr lang="el-GR" sz="1800" b="1" kern="1200" dirty="0">
              <a:latin typeface="Calibri" panose="020F0502020204030204" pitchFamily="34" charset="0"/>
            </a:rPr>
            <a:t>Οι περί Αποβλήτων (Χώροι Υγειονομική Ταφής) Κανονισμοί</a:t>
          </a:r>
          <a:endParaRPr lang="en-CY" sz="1800" kern="1200" dirty="0"/>
        </a:p>
        <a:p>
          <a:pPr marL="171450" lvl="1" indent="-171450" algn="l" defTabSz="800100">
            <a:lnSpc>
              <a:spcPct val="90000"/>
            </a:lnSpc>
            <a:spcBef>
              <a:spcPct val="0"/>
            </a:spcBef>
            <a:spcAft>
              <a:spcPct val="15000"/>
            </a:spcAft>
            <a:buChar char="•"/>
          </a:pPr>
          <a:r>
            <a:rPr lang="el-GR" sz="1800" b="1" i="0" kern="1200" dirty="0">
              <a:latin typeface="Calibri" panose="020F0502020204030204" pitchFamily="34" charset="0"/>
              <a:cs typeface="Calibri" panose="020F0502020204030204" pitchFamily="34" charset="0"/>
            </a:rPr>
            <a:t>Οι περί Αποβλήτων (Απόβλητα Ηλεκτρικού και Ηλεκτρ</a:t>
          </a:r>
          <a:r>
            <a:rPr lang="en-US" sz="1800" b="1" i="0" kern="1200" dirty="0">
              <a:latin typeface="Calibri" panose="020F0502020204030204" pitchFamily="34" charset="0"/>
              <a:cs typeface="Calibri" panose="020F0502020204030204" pitchFamily="34" charset="0"/>
            </a:rPr>
            <a:t>o</a:t>
          </a:r>
          <a:r>
            <a:rPr lang="el-GR" sz="1800" b="1" i="0" kern="1200" dirty="0" err="1">
              <a:latin typeface="Calibri" panose="020F0502020204030204" pitchFamily="34" charset="0"/>
              <a:cs typeface="Calibri" panose="020F0502020204030204" pitchFamily="34" charset="0"/>
            </a:rPr>
            <a:t>νικού</a:t>
          </a:r>
          <a:r>
            <a:rPr lang="el-GR" sz="1800" b="1" i="0" kern="1200" dirty="0">
              <a:latin typeface="Calibri" panose="020F0502020204030204" pitchFamily="34" charset="0"/>
              <a:cs typeface="Calibri" panose="020F0502020204030204" pitchFamily="34" charset="0"/>
            </a:rPr>
            <a:t> εξοπλισμού) Κανονισμοί</a:t>
          </a:r>
          <a:endParaRPr lang="en-CY" sz="1800" kern="1200" dirty="0"/>
        </a:p>
        <a:p>
          <a:pPr marL="171450" lvl="1" indent="-171450" algn="l" defTabSz="800100">
            <a:lnSpc>
              <a:spcPct val="90000"/>
            </a:lnSpc>
            <a:spcBef>
              <a:spcPct val="0"/>
            </a:spcBef>
            <a:spcAft>
              <a:spcPct val="15000"/>
            </a:spcAft>
            <a:buChar char="•"/>
          </a:pPr>
          <a:r>
            <a:rPr lang="el-GR" sz="1800" b="1" i="0" kern="1200" dirty="0">
              <a:latin typeface="Calibri" panose="020F0502020204030204" pitchFamily="34" charset="0"/>
              <a:cs typeface="Calibri" panose="020F0502020204030204" pitchFamily="34" charset="0"/>
            </a:rPr>
            <a:t>Οι περί Αποβλήτων (Ηλεκτρικές Στήλες και Συσσωρευτές) Κανονισμοί</a:t>
          </a:r>
          <a:endParaRPr lang="en-CY" sz="1800" kern="1200" dirty="0"/>
        </a:p>
        <a:p>
          <a:pPr marL="171450" lvl="1" indent="-171450" algn="l" defTabSz="800100">
            <a:lnSpc>
              <a:spcPct val="90000"/>
            </a:lnSpc>
            <a:spcBef>
              <a:spcPct val="0"/>
            </a:spcBef>
            <a:spcAft>
              <a:spcPct val="15000"/>
            </a:spcAft>
            <a:buChar char="•"/>
          </a:pPr>
          <a:r>
            <a:rPr lang="el-GR" sz="1800" b="1" kern="1200" dirty="0">
              <a:latin typeface="Calibri" panose="020F0502020204030204" pitchFamily="34" charset="0"/>
              <a:cs typeface="Calibri" panose="020F0502020204030204" pitchFamily="34" charset="0"/>
            </a:rPr>
            <a:t>Οι περί Αποβλήτων (Διαχείριση Χαρτιού Μη Συσκευασίας) Κανονισμοί</a:t>
          </a:r>
          <a:endParaRPr lang="en-CY" sz="1800" kern="1200" dirty="0"/>
        </a:p>
        <a:p>
          <a:pPr marL="171450" lvl="1" indent="-171450" algn="l" defTabSz="800100">
            <a:lnSpc>
              <a:spcPct val="90000"/>
            </a:lnSpc>
            <a:spcBef>
              <a:spcPct val="0"/>
            </a:spcBef>
            <a:spcAft>
              <a:spcPct val="15000"/>
            </a:spcAft>
            <a:buChar char="•"/>
          </a:pPr>
          <a:r>
            <a:rPr lang="el-GR" sz="1800" b="1" kern="1200" dirty="0">
              <a:latin typeface="Calibri" panose="020F0502020204030204" pitchFamily="34" charset="0"/>
              <a:cs typeface="Calibri" panose="020F0502020204030204" pitchFamily="34" charset="0"/>
            </a:rPr>
            <a:t>Οι περί Αποβλήτων (Διαχείριση Αποβλήτων Ελαστικών) Κανονισμοί</a:t>
          </a:r>
          <a:endParaRPr lang="en-CY" sz="1800" kern="1200" dirty="0"/>
        </a:p>
        <a:p>
          <a:pPr marL="171450" lvl="1" indent="-171450" algn="l" defTabSz="800100">
            <a:lnSpc>
              <a:spcPct val="90000"/>
            </a:lnSpc>
            <a:spcBef>
              <a:spcPct val="0"/>
            </a:spcBef>
            <a:spcAft>
              <a:spcPct val="15000"/>
            </a:spcAft>
            <a:buChar char="•"/>
          </a:pPr>
          <a:r>
            <a:rPr lang="el-GR" sz="1800" b="1" i="1" kern="1200" dirty="0">
              <a:solidFill>
                <a:schemeClr val="tx1"/>
              </a:solidFill>
              <a:latin typeface="Calibri" panose="020F0502020204030204" pitchFamily="34" charset="0"/>
              <a:cs typeface="Calibri" panose="020F0502020204030204" pitchFamily="34" charset="0"/>
            </a:rPr>
            <a:t>Οι περί Αποβλήτων(Διαχείριση Αποβλήτων φαρμακευτικών προϊόντων οικιακής προέλευσης)  Κανονισμοί </a:t>
          </a:r>
          <a:endParaRPr lang="en-CY" sz="1800" kern="1200" dirty="0">
            <a:solidFill>
              <a:schemeClr val="tx1"/>
            </a:solidFill>
          </a:endParaRPr>
        </a:p>
        <a:p>
          <a:pPr marL="171450" lvl="1" indent="-171450" algn="l" defTabSz="800100">
            <a:lnSpc>
              <a:spcPct val="90000"/>
            </a:lnSpc>
            <a:spcBef>
              <a:spcPct val="0"/>
            </a:spcBef>
            <a:spcAft>
              <a:spcPct val="15000"/>
            </a:spcAft>
            <a:buChar char="•"/>
          </a:pPr>
          <a:r>
            <a:rPr lang="el-GR" sz="1800" b="1" i="1" kern="1200" dirty="0">
              <a:solidFill>
                <a:srgbClr val="7030A0"/>
              </a:solidFill>
              <a:latin typeface="Calibri" panose="020F0502020204030204" pitchFamily="34" charset="0"/>
              <a:cs typeface="Calibri" panose="020F0502020204030204" pitchFamily="34" charset="0"/>
            </a:rPr>
            <a:t>Κανονισμοί για τη διαχείριση πλαστικών γεωργικής προέλευσης</a:t>
          </a:r>
          <a:endParaRPr lang="en-CY" sz="1800" kern="1200" dirty="0">
            <a:solidFill>
              <a:srgbClr val="7030A0"/>
            </a:solidFill>
          </a:endParaRPr>
        </a:p>
        <a:p>
          <a:pPr marL="171450" lvl="1" indent="-171450" algn="l" defTabSz="800100">
            <a:lnSpc>
              <a:spcPct val="90000"/>
            </a:lnSpc>
            <a:spcBef>
              <a:spcPct val="0"/>
            </a:spcBef>
            <a:spcAft>
              <a:spcPct val="15000"/>
            </a:spcAft>
            <a:buChar char="•"/>
          </a:pPr>
          <a:r>
            <a:rPr lang="el-GR" sz="1800" b="1" i="1" kern="1200" dirty="0">
              <a:solidFill>
                <a:srgbClr val="7030A0"/>
              </a:solidFill>
              <a:latin typeface="Calibri" panose="020F0502020204030204" pitchFamily="34" charset="0"/>
              <a:cs typeface="Calibri" panose="020F0502020204030204" pitchFamily="34" charset="0"/>
            </a:rPr>
            <a:t> Κανονισμοί για τη διαχείριση αποβλήτων προϊόντων καπνού </a:t>
          </a:r>
          <a:endParaRPr lang="en-CY" sz="1800" kern="1200" dirty="0">
            <a:solidFill>
              <a:srgbClr val="7030A0"/>
            </a:solidFill>
          </a:endParaRPr>
        </a:p>
      </dsp:txBody>
      <dsp:txXfrm>
        <a:off x="0" y="279583"/>
        <a:ext cx="11571091" cy="3373650"/>
      </dsp:txXfrm>
    </dsp:sp>
    <dsp:sp modelId="{93718BBD-1E8D-40F3-9D8E-8BAEC0721DED}">
      <dsp:nvSpPr>
        <dsp:cNvPr id="0" name=""/>
        <dsp:cNvSpPr/>
      </dsp:nvSpPr>
      <dsp:spPr>
        <a:xfrm>
          <a:off x="578554" y="28663"/>
          <a:ext cx="8997541" cy="50184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152" tIns="0" rIns="306152" bIns="0" numCol="1" spcCol="1270" anchor="ctr" anchorCtr="0">
          <a:noAutofit/>
        </a:bodyPr>
        <a:lstStyle/>
        <a:p>
          <a:pPr marL="0" lvl="0" indent="0" algn="l" defTabSz="1066800">
            <a:lnSpc>
              <a:spcPct val="90000"/>
            </a:lnSpc>
            <a:spcBef>
              <a:spcPct val="0"/>
            </a:spcBef>
            <a:spcAft>
              <a:spcPct val="35000"/>
            </a:spcAft>
            <a:buNone/>
          </a:pPr>
          <a:r>
            <a:rPr lang="el-GR" sz="2400" b="1" kern="1200" dirty="0"/>
            <a:t>Ο ΠΕΡΙ ΑΠΟΒΛΗΤΩΝ ΝΟΜΟΣ</a:t>
          </a:r>
          <a:endParaRPr lang="en-CY" sz="2400" b="1" kern="1200" dirty="0"/>
        </a:p>
      </dsp:txBody>
      <dsp:txXfrm>
        <a:off x="603052" y="53161"/>
        <a:ext cx="8948545" cy="452844"/>
      </dsp:txXfrm>
    </dsp:sp>
    <dsp:sp modelId="{767ED889-9D61-4D41-BBDC-8FD85EAC367A}">
      <dsp:nvSpPr>
        <dsp:cNvPr id="0" name=""/>
        <dsp:cNvSpPr/>
      </dsp:nvSpPr>
      <dsp:spPr>
        <a:xfrm>
          <a:off x="0" y="3995954"/>
          <a:ext cx="11571091" cy="1338750"/>
        </a:xfrm>
        <a:prstGeom prst="rect">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8045" tIns="354076" rIns="898045" bIns="128016" numCol="1" spcCol="1270" anchor="t" anchorCtr="0">
          <a:noAutofit/>
        </a:bodyPr>
        <a:lstStyle/>
        <a:p>
          <a:pPr marL="171450" lvl="1" indent="-171450" algn="l" defTabSz="800100">
            <a:lnSpc>
              <a:spcPct val="90000"/>
            </a:lnSpc>
            <a:spcBef>
              <a:spcPct val="0"/>
            </a:spcBef>
            <a:spcAft>
              <a:spcPct val="15000"/>
            </a:spcAft>
            <a:buChar char="•"/>
          </a:pPr>
          <a:r>
            <a:rPr lang="el-GR" sz="1800" b="1" i="0" kern="1200" dirty="0">
              <a:latin typeface="Calibri" panose="020F0502020204030204" pitchFamily="34" charset="0"/>
              <a:cs typeface="Calibri" panose="020F0502020204030204" pitchFamily="34" charset="0"/>
            </a:rPr>
            <a:t>Οι περί Συσκευασιών και Αποβλήτων Συσκευασιών (Ευθύνη Οικονομικών Παραγόντων) Κανονισμοί</a:t>
          </a:r>
          <a:endParaRPr lang="en-CY" sz="1800" kern="1200" dirty="0"/>
        </a:p>
        <a:p>
          <a:pPr marL="171450" lvl="1" indent="-171450" algn="l" defTabSz="800100">
            <a:lnSpc>
              <a:spcPct val="90000"/>
            </a:lnSpc>
            <a:spcBef>
              <a:spcPct val="0"/>
            </a:spcBef>
            <a:spcAft>
              <a:spcPct val="15000"/>
            </a:spcAft>
            <a:buChar char="•"/>
          </a:pPr>
          <a:r>
            <a:rPr lang="el-GR" sz="1800" b="1" kern="1200" dirty="0">
              <a:latin typeface="Calibri" panose="020F0502020204030204" pitchFamily="34" charset="0"/>
            </a:rPr>
            <a:t>Κανονισμοί για λεπτή πλαστική σακούλα μεταφοράς</a:t>
          </a:r>
          <a:endParaRPr lang="en-CY" sz="1800" kern="1200" dirty="0"/>
        </a:p>
        <a:p>
          <a:pPr marL="171450" lvl="1" indent="-171450" algn="l" defTabSz="800100">
            <a:lnSpc>
              <a:spcPct val="90000"/>
            </a:lnSpc>
            <a:spcBef>
              <a:spcPct val="0"/>
            </a:spcBef>
            <a:spcAft>
              <a:spcPct val="15000"/>
            </a:spcAft>
            <a:buChar char="•"/>
          </a:pPr>
          <a:r>
            <a:rPr lang="el-GR" sz="1800" b="1" i="1" kern="1200" dirty="0">
              <a:solidFill>
                <a:srgbClr val="7030A0"/>
              </a:solidFill>
              <a:latin typeface="Calibri" panose="020F0502020204030204" pitchFamily="34" charset="0"/>
              <a:cs typeface="Calibri" panose="020F0502020204030204" pitchFamily="34" charset="0"/>
            </a:rPr>
            <a:t>Κανονισμοί συστήματος εγγυοδοσίας για τις συσκευασίες ποτών</a:t>
          </a:r>
          <a:endParaRPr lang="en-CY" sz="1800" kern="1200" dirty="0">
            <a:solidFill>
              <a:srgbClr val="7030A0"/>
            </a:solidFill>
          </a:endParaRPr>
        </a:p>
      </dsp:txBody>
      <dsp:txXfrm>
        <a:off x="0" y="3995954"/>
        <a:ext cx="11571091" cy="1338750"/>
      </dsp:txXfrm>
    </dsp:sp>
    <dsp:sp modelId="{B816A227-869D-495D-B47F-EBB1294E4D09}">
      <dsp:nvSpPr>
        <dsp:cNvPr id="0" name=""/>
        <dsp:cNvSpPr/>
      </dsp:nvSpPr>
      <dsp:spPr>
        <a:xfrm>
          <a:off x="578554" y="3745034"/>
          <a:ext cx="8955503" cy="50184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152" tIns="0" rIns="306152" bIns="0" numCol="1" spcCol="1270" anchor="ctr" anchorCtr="0">
          <a:noAutofit/>
        </a:bodyPr>
        <a:lstStyle/>
        <a:p>
          <a:pPr marL="0" lvl="0" indent="0" algn="l" defTabSz="1066800">
            <a:lnSpc>
              <a:spcPct val="90000"/>
            </a:lnSpc>
            <a:spcBef>
              <a:spcPct val="0"/>
            </a:spcBef>
            <a:spcAft>
              <a:spcPct val="35000"/>
            </a:spcAft>
            <a:buNone/>
          </a:pPr>
          <a:r>
            <a:rPr lang="el-GR" sz="2400" b="1" kern="1200" dirty="0">
              <a:latin typeface="Calibri" panose="020F0502020204030204" pitchFamily="34" charset="0"/>
            </a:rPr>
            <a:t>Ο ΠΕΡΙ ΣΥΣΚΕΥΑΣΙΩΝ ΚΑΙ ΑΠΟΒΛΗΤΩΝ ΣΥΣΚΕΥΑΣΙΩΝ ΝΟΜΟΣ</a:t>
          </a:r>
          <a:endParaRPr lang="en-CY" sz="2400" kern="1200" dirty="0"/>
        </a:p>
      </dsp:txBody>
      <dsp:txXfrm>
        <a:off x="603052" y="3769532"/>
        <a:ext cx="8906507"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80757B26-1EDF-4307-A923-3AA8C31AC673}" type="datetimeFigureOut">
              <a:rPr lang="en-CY" smtClean="0"/>
              <a:t>06/06/2023</a:t>
            </a:fld>
            <a:endParaRPr lang="en-CY"/>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F6F9A8DF-3D2E-463E-9A10-F3171936BE26}" type="slidenum">
              <a:rPr lang="en-CY" smtClean="0"/>
              <a:t>‹#›</a:t>
            </a:fld>
            <a:endParaRPr lang="en-CY"/>
          </a:p>
        </p:txBody>
      </p:sp>
    </p:spTree>
    <p:extLst>
      <p:ext uri="{BB962C8B-B14F-4D97-AF65-F5344CB8AC3E}">
        <p14:creationId xmlns:p14="http://schemas.microsoft.com/office/powerpoint/2010/main" val="1323349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DD8DF95-0E2A-4694-95D9-E1C03D2215DA}" type="slidenum">
              <a:rPr lang="el-GR" smtClean="0"/>
              <a:pPr/>
              <a:t>10</a:t>
            </a:fld>
            <a:endParaRPr lang="el-GR"/>
          </a:p>
        </p:txBody>
      </p:sp>
    </p:spTree>
    <p:extLst>
      <p:ext uri="{BB962C8B-B14F-4D97-AF65-F5344CB8AC3E}">
        <p14:creationId xmlns:p14="http://schemas.microsoft.com/office/powerpoint/2010/main" val="249046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DD8DF95-0E2A-4694-95D9-E1C03D2215DA}" type="slidenum">
              <a:rPr lang="el-GR" smtClean="0"/>
              <a:pPr/>
              <a:t>11</a:t>
            </a:fld>
            <a:endParaRPr lang="el-GR"/>
          </a:p>
        </p:txBody>
      </p:sp>
    </p:spTree>
    <p:extLst>
      <p:ext uri="{BB962C8B-B14F-4D97-AF65-F5344CB8AC3E}">
        <p14:creationId xmlns:p14="http://schemas.microsoft.com/office/powerpoint/2010/main" val="868524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51213"/>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DD8DF95-0E2A-4694-95D9-E1C03D2215DA}" type="slidenum">
              <a:rPr lang="el-GR" smtClean="0"/>
              <a:pPr/>
              <a:t>14</a:t>
            </a:fld>
            <a:endParaRPr lang="el-GR"/>
          </a:p>
        </p:txBody>
      </p:sp>
    </p:spTree>
    <p:extLst>
      <p:ext uri="{BB962C8B-B14F-4D97-AF65-F5344CB8AC3E}">
        <p14:creationId xmlns:p14="http://schemas.microsoft.com/office/powerpoint/2010/main" val="239186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DE38-3A89-EF7C-7405-19D865BDF7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8B689B9E-A29B-686E-EF3F-A2DE7A61A4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BA0A61D4-F568-539E-4109-C0C8A70BCFF8}"/>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5" name="Footer Placeholder 4">
            <a:extLst>
              <a:ext uri="{FF2B5EF4-FFF2-40B4-BE49-F238E27FC236}">
                <a16:creationId xmlns:a16="http://schemas.microsoft.com/office/drawing/2014/main" id="{6FA91AE3-FC38-4EE9-D19E-F52581856731}"/>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94C77381-1F10-E81C-884C-46FA13E40F96}"/>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3456088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D167-03DB-EDC5-841D-613755AC31BC}"/>
              </a:ext>
            </a:extLst>
          </p:cNvPr>
          <p:cNvSpPr>
            <a:spLocks noGrp="1"/>
          </p:cNvSpPr>
          <p:nvPr>
            <p:ph type="title"/>
          </p:nvPr>
        </p:nvSpPr>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09A4BAC1-B669-46DB-8AC9-2664F04D20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670C3716-DE0A-0AB7-04CC-DB14565724D2}"/>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5" name="Footer Placeholder 4">
            <a:extLst>
              <a:ext uri="{FF2B5EF4-FFF2-40B4-BE49-F238E27FC236}">
                <a16:creationId xmlns:a16="http://schemas.microsoft.com/office/drawing/2014/main" id="{69D50C33-50E8-2961-1D62-658FA54FF774}"/>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CD8C54C7-4D0E-3481-AD0B-1F726FC175A5}"/>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1210033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5EF3A3-038F-58D0-E81F-56B9A1E72AB1}"/>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CB3C9251-2B5B-93DC-E21A-E91D20F2AAE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263D1DB4-F8F0-34E2-6346-99CBA532B641}"/>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5" name="Footer Placeholder 4">
            <a:extLst>
              <a:ext uri="{FF2B5EF4-FFF2-40B4-BE49-F238E27FC236}">
                <a16:creationId xmlns:a16="http://schemas.microsoft.com/office/drawing/2014/main" id="{D3A00E04-3AC4-C23C-0247-BCE9D9517017}"/>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1DA10342-2F25-1E5C-B46C-72B795BA7112}"/>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384885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662302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006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DD41-1A35-AD79-0770-B0DA56153C71}"/>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1EE6713A-C49E-DF55-F5ED-DFD798E12F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0E1C08AA-BA46-4ABE-40AA-E22B3BB47176}"/>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5" name="Footer Placeholder 4">
            <a:extLst>
              <a:ext uri="{FF2B5EF4-FFF2-40B4-BE49-F238E27FC236}">
                <a16:creationId xmlns:a16="http://schemas.microsoft.com/office/drawing/2014/main" id="{19B12D59-CEE3-3FF7-4214-7A06EE101746}"/>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803EB614-7D1A-BA62-C300-80C9085F1C52}"/>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417230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321B0-FB51-F5B1-FFD0-84EFF8CA01F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3626F5A-A2BA-EC33-1C40-E185406F1F67}"/>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F2D65E-D7B3-4C0F-8679-B72DD50EDD87}"/>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5" name="Footer Placeholder 4">
            <a:extLst>
              <a:ext uri="{FF2B5EF4-FFF2-40B4-BE49-F238E27FC236}">
                <a16:creationId xmlns:a16="http://schemas.microsoft.com/office/drawing/2014/main" id="{936E4092-4E1A-6E64-2AC3-5B84A3C672D0}"/>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E8B7C565-E58C-5848-9702-3ACD2452D082}"/>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4123847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BF22-8033-B0AD-B10E-EB981930479E}"/>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1852778C-F97C-6985-5331-97961E22AE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7DAB2B49-7AC5-187C-70E2-915289953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4C94C0AB-7D1C-8E23-768A-AFCB61392497}"/>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6" name="Footer Placeholder 5">
            <a:extLst>
              <a:ext uri="{FF2B5EF4-FFF2-40B4-BE49-F238E27FC236}">
                <a16:creationId xmlns:a16="http://schemas.microsoft.com/office/drawing/2014/main" id="{E85573B8-7E75-8614-08D6-9A12D39772AA}"/>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A9B15136-CD44-3C0D-9710-608F5DD84681}"/>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120181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91CE-4D13-E16B-8832-264250863059}"/>
              </a:ext>
            </a:extLst>
          </p:cNvPr>
          <p:cNvSpPr>
            <a:spLocks noGrp="1"/>
          </p:cNvSpPr>
          <p:nvPr>
            <p:ph type="title"/>
          </p:nvPr>
        </p:nvSpPr>
        <p:spPr>
          <a:xfrm>
            <a:off x="839788" y="365127"/>
            <a:ext cx="10515600" cy="1325563"/>
          </a:xfr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7577B059-9577-687D-CED5-868561794B3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8B4A37-C23C-8DE1-C001-978EEC780EE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6AB3138-F952-FCB7-14BF-A03D65AD503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9E1329-DEE9-772D-E22D-B3A6F4DAE1D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7F6263C2-F9C7-5B3E-1761-EBEEE5F1BDA2}"/>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8" name="Footer Placeholder 7">
            <a:extLst>
              <a:ext uri="{FF2B5EF4-FFF2-40B4-BE49-F238E27FC236}">
                <a16:creationId xmlns:a16="http://schemas.microsoft.com/office/drawing/2014/main" id="{210C40EF-7F0F-967A-0E5A-85B4856A09E2}"/>
              </a:ext>
            </a:extLst>
          </p:cNvPr>
          <p:cNvSpPr>
            <a:spLocks noGrp="1"/>
          </p:cNvSpPr>
          <p:nvPr>
            <p:ph type="ftr" sz="quarter" idx="11"/>
          </p:nvPr>
        </p:nvSpPr>
        <p:spPr/>
        <p:txBody>
          <a:bodyPr/>
          <a:lstStyle/>
          <a:p>
            <a:endParaRPr lang="en-CY"/>
          </a:p>
        </p:txBody>
      </p:sp>
      <p:sp>
        <p:nvSpPr>
          <p:cNvPr id="9" name="Slide Number Placeholder 8">
            <a:extLst>
              <a:ext uri="{FF2B5EF4-FFF2-40B4-BE49-F238E27FC236}">
                <a16:creationId xmlns:a16="http://schemas.microsoft.com/office/drawing/2014/main" id="{4D4777ED-9219-4953-0D4C-133C394347A5}"/>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1958029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9FBB-68CD-4B46-8746-96B024FC8246}"/>
              </a:ext>
            </a:extLst>
          </p:cNvPr>
          <p:cNvSpPr>
            <a:spLocks noGrp="1"/>
          </p:cNvSpPr>
          <p:nvPr>
            <p:ph type="title"/>
          </p:nvPr>
        </p:nvSpPr>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F1D5CF37-58D7-D8CB-8BE5-A0A5DFACD223}"/>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4" name="Footer Placeholder 3">
            <a:extLst>
              <a:ext uri="{FF2B5EF4-FFF2-40B4-BE49-F238E27FC236}">
                <a16:creationId xmlns:a16="http://schemas.microsoft.com/office/drawing/2014/main" id="{213F9CCB-6B41-41F2-38B1-5CAE3C675553}"/>
              </a:ext>
            </a:extLst>
          </p:cNvPr>
          <p:cNvSpPr>
            <a:spLocks noGrp="1"/>
          </p:cNvSpPr>
          <p:nvPr>
            <p:ph type="ftr" sz="quarter" idx="11"/>
          </p:nvPr>
        </p:nvSpPr>
        <p:spPr/>
        <p:txBody>
          <a:bodyPr/>
          <a:lstStyle/>
          <a:p>
            <a:endParaRPr lang="en-CY"/>
          </a:p>
        </p:txBody>
      </p:sp>
      <p:sp>
        <p:nvSpPr>
          <p:cNvPr id="5" name="Slide Number Placeholder 4">
            <a:extLst>
              <a:ext uri="{FF2B5EF4-FFF2-40B4-BE49-F238E27FC236}">
                <a16:creationId xmlns:a16="http://schemas.microsoft.com/office/drawing/2014/main" id="{AFC6EE5E-8310-E3BD-7347-A3111C4F546D}"/>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38300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6E5E7-8004-69E2-3C82-8FB9E2E3C6A3}"/>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3" name="Footer Placeholder 2">
            <a:extLst>
              <a:ext uri="{FF2B5EF4-FFF2-40B4-BE49-F238E27FC236}">
                <a16:creationId xmlns:a16="http://schemas.microsoft.com/office/drawing/2014/main" id="{8D0DFAE2-7E44-809A-CA9F-E03C650CCD49}"/>
              </a:ext>
            </a:extLst>
          </p:cNvPr>
          <p:cNvSpPr>
            <a:spLocks noGrp="1"/>
          </p:cNvSpPr>
          <p:nvPr>
            <p:ph type="ftr" sz="quarter" idx="11"/>
          </p:nvPr>
        </p:nvSpPr>
        <p:spPr/>
        <p:txBody>
          <a:bodyPr/>
          <a:lstStyle/>
          <a:p>
            <a:endParaRPr lang="en-CY"/>
          </a:p>
        </p:txBody>
      </p:sp>
      <p:sp>
        <p:nvSpPr>
          <p:cNvPr id="4" name="Slide Number Placeholder 3">
            <a:extLst>
              <a:ext uri="{FF2B5EF4-FFF2-40B4-BE49-F238E27FC236}">
                <a16:creationId xmlns:a16="http://schemas.microsoft.com/office/drawing/2014/main" id="{221460B4-7872-66EF-E849-E2728DDEC50E}"/>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4464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5BE4-260C-840C-2391-01CC375B2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92C64706-B9F4-8344-15D9-F105609C284D}"/>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D1702CC8-31C8-807A-F912-6D491DBFA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46ADEA-6DB4-22EA-97BF-2EE263A0A548}"/>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6" name="Footer Placeholder 5">
            <a:extLst>
              <a:ext uri="{FF2B5EF4-FFF2-40B4-BE49-F238E27FC236}">
                <a16:creationId xmlns:a16="http://schemas.microsoft.com/office/drawing/2014/main" id="{26A104E4-1BEE-C9AB-1C8C-C3A8589D2EF5}"/>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3EEE52FC-75F3-DF09-DFA9-5344D6E5851E}"/>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47648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9C8B0-96A2-3F31-6506-F0F06D22AB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2FBBF734-20B9-7D59-10BC-B6D2BE0CEF45}"/>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45D1DCDE-DF14-209F-567B-7F4AA914E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856863-F0AF-9B21-EF52-75B70A66C8A9}"/>
              </a:ext>
            </a:extLst>
          </p:cNvPr>
          <p:cNvSpPr>
            <a:spLocks noGrp="1"/>
          </p:cNvSpPr>
          <p:nvPr>
            <p:ph type="dt" sz="half" idx="10"/>
          </p:nvPr>
        </p:nvSpPr>
        <p:spPr/>
        <p:txBody>
          <a:bodyPr/>
          <a:lstStyle/>
          <a:p>
            <a:fld id="{609D02DB-714D-42D9-83E6-3085711F70D6}" type="datetimeFigureOut">
              <a:rPr lang="en-CY" smtClean="0"/>
              <a:t>06/06/2023</a:t>
            </a:fld>
            <a:endParaRPr lang="en-CY"/>
          </a:p>
        </p:txBody>
      </p:sp>
      <p:sp>
        <p:nvSpPr>
          <p:cNvPr id="6" name="Footer Placeholder 5">
            <a:extLst>
              <a:ext uri="{FF2B5EF4-FFF2-40B4-BE49-F238E27FC236}">
                <a16:creationId xmlns:a16="http://schemas.microsoft.com/office/drawing/2014/main" id="{3CDD38BC-A902-135F-498F-F422E78C2BF7}"/>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3B0B7D1F-E1DD-C294-F504-CDF4785BA8DA}"/>
              </a:ext>
            </a:extLst>
          </p:cNvPr>
          <p:cNvSpPr>
            <a:spLocks noGrp="1"/>
          </p:cNvSpPr>
          <p:nvPr>
            <p:ph type="sldNum" sz="quarter" idx="12"/>
          </p:nvPr>
        </p:nvSpPr>
        <p:spPr/>
        <p:txBody>
          <a:bodyPr/>
          <a:lstStyle/>
          <a:p>
            <a:fld id="{B94C0C57-D7DB-4D9B-BC37-9E2212B2E785}" type="slidenum">
              <a:rPr lang="en-CY" smtClean="0"/>
              <a:t>‹#›</a:t>
            </a:fld>
            <a:endParaRPr lang="en-CY"/>
          </a:p>
        </p:txBody>
      </p:sp>
    </p:spTree>
    <p:extLst>
      <p:ext uri="{BB962C8B-B14F-4D97-AF65-F5344CB8AC3E}">
        <p14:creationId xmlns:p14="http://schemas.microsoft.com/office/powerpoint/2010/main" val="361474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EB19A6-E785-1BDF-9887-201C0771790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CY"/>
          </a:p>
        </p:txBody>
      </p:sp>
      <p:sp>
        <p:nvSpPr>
          <p:cNvPr id="3" name="Text Placeholder 2">
            <a:extLst>
              <a:ext uri="{FF2B5EF4-FFF2-40B4-BE49-F238E27FC236}">
                <a16:creationId xmlns:a16="http://schemas.microsoft.com/office/drawing/2014/main" id="{573AB8BA-D881-2F8B-29BD-04A972F11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F89D1788-88DA-3EE4-B575-A6F677A3530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D02DB-714D-42D9-83E6-3085711F70D6}" type="datetimeFigureOut">
              <a:rPr lang="en-CY" smtClean="0"/>
              <a:t>06/06/2023</a:t>
            </a:fld>
            <a:endParaRPr lang="en-CY"/>
          </a:p>
        </p:txBody>
      </p:sp>
      <p:sp>
        <p:nvSpPr>
          <p:cNvPr id="5" name="Footer Placeholder 4">
            <a:extLst>
              <a:ext uri="{FF2B5EF4-FFF2-40B4-BE49-F238E27FC236}">
                <a16:creationId xmlns:a16="http://schemas.microsoft.com/office/drawing/2014/main" id="{3FC2D3A7-6B4F-8710-093C-E739EA4121D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Y"/>
          </a:p>
        </p:txBody>
      </p:sp>
      <p:sp>
        <p:nvSpPr>
          <p:cNvPr id="6" name="Slide Number Placeholder 5">
            <a:extLst>
              <a:ext uri="{FF2B5EF4-FFF2-40B4-BE49-F238E27FC236}">
                <a16:creationId xmlns:a16="http://schemas.microsoft.com/office/drawing/2014/main" id="{B31518D2-8E39-42CD-454B-791EA5450B6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C0C57-D7DB-4D9B-BC37-9E2212B2E785}" type="slidenum">
              <a:rPr lang="en-CY" smtClean="0"/>
              <a:t>‹#›</a:t>
            </a:fld>
            <a:endParaRPr lang="en-CY"/>
          </a:p>
        </p:txBody>
      </p:sp>
    </p:spTree>
    <p:extLst>
      <p:ext uri="{BB962C8B-B14F-4D97-AF65-F5344CB8AC3E}">
        <p14:creationId xmlns:p14="http://schemas.microsoft.com/office/powerpoint/2010/main" val="1018536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papanastasiou@environment.moa.gov.cy" TargetMode="Externa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ewwr.eu/" TargetMode="External"/><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linkedin.com/feed/update/urn:li:activity:7071108332375166976?utm_source=share&amp;utm_medium=member_ios"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youtu.be/-wp99xFa76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l-GR" sz="2400"/>
          </a:p>
        </p:txBody>
      </p:sp>
      <p:sp>
        <p:nvSpPr>
          <p:cNvPr id="6" name="Τίτλος 5">
            <a:extLst>
              <a:ext uri="{FF2B5EF4-FFF2-40B4-BE49-F238E27FC236}">
                <a16:creationId xmlns:a16="http://schemas.microsoft.com/office/drawing/2014/main" id="{680C38AF-4A46-B58E-DB93-2A1DBBDA6E21}"/>
              </a:ext>
            </a:extLst>
          </p:cNvPr>
          <p:cNvSpPr>
            <a:spLocks noGrp="1"/>
          </p:cNvSpPr>
          <p:nvPr>
            <p:ph type="title"/>
          </p:nvPr>
        </p:nvSpPr>
        <p:spPr>
          <a:xfrm>
            <a:off x="838200" y="1766655"/>
            <a:ext cx="10515600" cy="3912977"/>
          </a:xfrm>
        </p:spPr>
        <p:txBody>
          <a:bodyPr>
            <a:normAutofit/>
          </a:bodyPr>
          <a:lstStyle/>
          <a:p>
            <a:pPr algn="ctr"/>
            <a:r>
              <a:rPr lang="el-GR" altLang="el-GR" sz="4400" b="1" dirty="0">
                <a:latin typeface="Calibri" pitchFamily="34" charset="0"/>
                <a:cs typeface="Calibri" pitchFamily="34" charset="0"/>
              </a:rPr>
              <a:t>ΠΑΓΚΟΣΜΙΑ ΜΕΡΑ ΠΕΡΙΒΑΛΛΟΝΤΟΣ</a:t>
            </a:r>
            <a:br>
              <a:rPr lang="el-GR" altLang="el-GR" sz="4400" b="1" dirty="0">
                <a:latin typeface="Calibri" pitchFamily="34" charset="0"/>
                <a:cs typeface="Calibri" pitchFamily="34" charset="0"/>
              </a:rPr>
            </a:br>
            <a:br>
              <a:rPr lang="en-US" altLang="el-GR" sz="4400" b="1" dirty="0">
                <a:latin typeface="Calibri" pitchFamily="34" charset="0"/>
                <a:cs typeface="Calibri" pitchFamily="34" charset="0"/>
              </a:rPr>
            </a:br>
            <a:endParaRPr lang="el-CY" dirty="0"/>
          </a:p>
        </p:txBody>
      </p:sp>
      <p:sp>
        <p:nvSpPr>
          <p:cNvPr id="7" name="TextBox 6">
            <a:extLst>
              <a:ext uri="{FF2B5EF4-FFF2-40B4-BE49-F238E27FC236}">
                <a16:creationId xmlns:a16="http://schemas.microsoft.com/office/drawing/2014/main" id="{5EADD208-20A0-FA2D-1DAF-D320DBCAF390}"/>
              </a:ext>
            </a:extLst>
          </p:cNvPr>
          <p:cNvSpPr txBox="1"/>
          <p:nvPr/>
        </p:nvSpPr>
        <p:spPr>
          <a:xfrm>
            <a:off x="603682" y="4323426"/>
            <a:ext cx="10670220" cy="2031325"/>
          </a:xfrm>
          <a:prstGeom prst="rect">
            <a:avLst/>
          </a:prstGeom>
          <a:noFill/>
        </p:spPr>
        <p:txBody>
          <a:bodyPr wrap="square" rtlCol="0">
            <a:spAutoFit/>
          </a:bodyPr>
          <a:lstStyle/>
          <a:p>
            <a:r>
              <a:rPr lang="el-GR" dirty="0"/>
              <a:t>Αθηνά Παπαναστασίου</a:t>
            </a:r>
          </a:p>
          <a:p>
            <a:r>
              <a:rPr lang="el-GR" dirty="0"/>
              <a:t>Λειτουργός Περιβάλλοντος</a:t>
            </a:r>
          </a:p>
          <a:p>
            <a:r>
              <a:rPr lang="el-GR" dirty="0"/>
              <a:t>22408937</a:t>
            </a:r>
          </a:p>
          <a:p>
            <a:r>
              <a:rPr lang="en-US" dirty="0">
                <a:hlinkClick r:id="rId2"/>
              </a:rPr>
              <a:t>apapanastasiou@environment.moa.gov.cy</a:t>
            </a:r>
            <a:endParaRPr lang="en-US" dirty="0"/>
          </a:p>
          <a:p>
            <a:endParaRPr lang="en-US" dirty="0"/>
          </a:p>
          <a:p>
            <a:endParaRPr lang="en-US" dirty="0"/>
          </a:p>
          <a:p>
            <a:pPr algn="r"/>
            <a:r>
              <a:rPr lang="el-GR" dirty="0"/>
              <a:t>Λευκωσία, 6</a:t>
            </a:r>
            <a:r>
              <a:rPr lang="en-US" dirty="0"/>
              <a:t> </a:t>
            </a:r>
            <a:r>
              <a:rPr lang="el-GR" dirty="0"/>
              <a:t>Ιουνίου 2023</a:t>
            </a:r>
            <a:endParaRPr lang="el-CY" dirty="0"/>
          </a:p>
        </p:txBody>
      </p:sp>
      <p:pic>
        <p:nvPicPr>
          <p:cNvPr id="3" name="Google Shape;90;p1" descr="cyLogo.png">
            <a:extLst>
              <a:ext uri="{FF2B5EF4-FFF2-40B4-BE49-F238E27FC236}">
                <a16:creationId xmlns:a16="http://schemas.microsoft.com/office/drawing/2014/main" id="{35737EA9-9870-38A6-1F38-E6323B955063}"/>
              </a:ext>
            </a:extLst>
          </p:cNvPr>
          <p:cNvPicPr preferRelativeResize="0"/>
          <p:nvPr/>
        </p:nvPicPr>
        <p:blipFill rotWithShape="1">
          <a:blip r:embed="rId3">
            <a:alphaModFix/>
          </a:blip>
          <a:srcRect/>
          <a:stretch/>
        </p:blipFill>
        <p:spPr>
          <a:xfrm>
            <a:off x="246287" y="385392"/>
            <a:ext cx="1311293" cy="1195435"/>
          </a:xfrm>
          <a:prstGeom prst="rect">
            <a:avLst/>
          </a:prstGeom>
          <a:noFill/>
          <a:ln>
            <a:noFill/>
          </a:ln>
        </p:spPr>
      </p:pic>
      <p:pic>
        <p:nvPicPr>
          <p:cNvPr id="4" name="Picture 3" descr="enviLogotr_EL.png">
            <a:extLst>
              <a:ext uri="{FF2B5EF4-FFF2-40B4-BE49-F238E27FC236}">
                <a16:creationId xmlns:a16="http://schemas.microsoft.com/office/drawing/2014/main" id="{4DE44380-FA2A-D98E-5962-1FE4CE981C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9442" y="304801"/>
            <a:ext cx="1637790" cy="146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4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524000" y="5877272"/>
            <a:ext cx="914400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80000"/>
            <a:ext cx="9144000" cy="1268752"/>
          </a:xfrm>
          <a:effectLst/>
        </p:spPr>
        <p:txBody>
          <a:bodyPr>
            <a:normAutofit/>
          </a:bodyPr>
          <a:lstStyle/>
          <a:p>
            <a:pPr algn="ctr">
              <a:spcBef>
                <a:spcPts val="1200"/>
              </a:spcBef>
            </a:pPr>
            <a:r>
              <a:rPr lang="el-GR" sz="2800" cap="all" dirty="0">
                <a:solidFill>
                  <a:schemeClr val="bg1"/>
                </a:solidFill>
                <a:latin typeface="Calibri" panose="020F0502020204030204" pitchFamily="34" charset="0"/>
              </a:rPr>
              <a:t>ΤΡΟΠΟΠΟΙΗΣΕΙΣ ΝΟΜΩΝ ΑΠΟΒΛΗΤΩΝ</a:t>
            </a:r>
          </a:p>
        </p:txBody>
      </p:sp>
      <p:graphicFrame>
        <p:nvGraphicFramePr>
          <p:cNvPr id="8" name="Diagram 7"/>
          <p:cNvGraphicFramePr/>
          <p:nvPr/>
        </p:nvGraphicFramePr>
        <p:xfrm>
          <a:off x="83891" y="116633"/>
          <a:ext cx="11778142" cy="1879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extLst>
              <p:ext uri="{D42A27DB-BD31-4B8C-83A1-F6EECF244321}">
                <p14:modId xmlns:p14="http://schemas.microsoft.com/office/powerpoint/2010/main" val="3287011753"/>
              </p:ext>
            </p:extLst>
          </p:nvPr>
        </p:nvGraphicFramePr>
        <p:xfrm>
          <a:off x="0" y="637564"/>
          <a:ext cx="11929145" cy="61038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5179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80000"/>
            <a:ext cx="9144000" cy="1268752"/>
          </a:xfrm>
          <a:effectLst/>
        </p:spPr>
        <p:txBody>
          <a:bodyPr>
            <a:normAutofit/>
          </a:bodyPr>
          <a:lstStyle/>
          <a:p>
            <a:pPr algn="ctr">
              <a:spcBef>
                <a:spcPts val="1200"/>
              </a:spcBef>
            </a:pPr>
            <a:r>
              <a:rPr lang="el-GR" sz="2800" cap="all" dirty="0">
                <a:solidFill>
                  <a:schemeClr val="bg1"/>
                </a:solidFill>
                <a:latin typeface="Calibri" panose="020F0502020204030204" pitchFamily="34" charset="0"/>
              </a:rPr>
              <a:t>ΤΡΟΠΟΠΟΙΗΣΕΙΣ ΝΟΜΩΝ ΑΠΟΒΛΗΤΩΝ</a:t>
            </a:r>
          </a:p>
        </p:txBody>
      </p:sp>
      <p:graphicFrame>
        <p:nvGraphicFramePr>
          <p:cNvPr id="8" name="Diagram 7"/>
          <p:cNvGraphicFramePr/>
          <p:nvPr>
            <p:extLst>
              <p:ext uri="{D42A27DB-BD31-4B8C-83A1-F6EECF244321}">
                <p14:modId xmlns:p14="http://schemas.microsoft.com/office/powerpoint/2010/main" val="422796380"/>
              </p:ext>
            </p:extLst>
          </p:nvPr>
        </p:nvGraphicFramePr>
        <p:xfrm>
          <a:off x="262855" y="188641"/>
          <a:ext cx="11618751" cy="1960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nvGraphicFramePr>
        <p:xfrm>
          <a:off x="310393" y="880844"/>
          <a:ext cx="11618752" cy="31458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6881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llout: Up Arrow 4">
            <a:extLst>
              <a:ext uri="{FF2B5EF4-FFF2-40B4-BE49-F238E27FC236}">
                <a16:creationId xmlns:a16="http://schemas.microsoft.com/office/drawing/2014/main" id="{B2560230-F22B-3804-64AD-51530AE3B543}"/>
              </a:ext>
            </a:extLst>
          </p:cNvPr>
          <p:cNvSpPr txBox="1">
            <a:spLocks noGrp="1"/>
          </p:cNvSpPr>
          <p:nvPr>
            <p:ph type="title"/>
          </p:nvPr>
        </p:nvSpPr>
        <p:spPr>
          <a:xfrm>
            <a:off x="838199" y="365127"/>
            <a:ext cx="11089537" cy="884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LIFE-IP </a:t>
            </a:r>
            <a:r>
              <a:rPr lang="en-US" sz="1800" b="1" dirty="0" err="1">
                <a:effectLst/>
                <a:latin typeface="Calibri" panose="020F0502020204030204" pitchFamily="34" charset="0"/>
                <a:ea typeface="Times New Roman" panose="02020603050405020304" pitchFamily="18" charset="0"/>
                <a:cs typeface="Times New Roman" panose="02020603050405020304" pitchFamily="18" charset="0"/>
              </a:rPr>
              <a:t>CYzero</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WASTE - “Intelligent monitoring and efficient waste reduction in Cyprus Island”</a:t>
            </a:r>
            <a:br>
              <a:rPr lang="el-GR" sz="1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(LIFE20 IPE/CY/000011)</a:t>
            </a:r>
            <a:r>
              <a:rPr lang="el-GR"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l-GR" sz="2000" b="1" kern="1200" dirty="0"/>
          </a:p>
        </p:txBody>
      </p:sp>
      <p:sp>
        <p:nvSpPr>
          <p:cNvPr id="3" name="Content Placeholder 2">
            <a:extLst>
              <a:ext uri="{FF2B5EF4-FFF2-40B4-BE49-F238E27FC236}">
                <a16:creationId xmlns:a16="http://schemas.microsoft.com/office/drawing/2014/main" id="{ACF72272-E92E-CA7E-1F28-13747C67C482}"/>
              </a:ext>
            </a:extLst>
          </p:cNvPr>
          <p:cNvSpPr>
            <a:spLocks noGrp="1"/>
          </p:cNvSpPr>
          <p:nvPr>
            <p:ph sz="half" idx="1"/>
          </p:nvPr>
        </p:nvSpPr>
        <p:spPr>
          <a:xfrm>
            <a:off x="-1" y="1253330"/>
            <a:ext cx="6019800" cy="5604669"/>
          </a:xfrm>
        </p:spPr>
        <p:txBody>
          <a:bodyPr>
            <a:normAutofit fontScale="77500" lnSpcReduction="20000"/>
          </a:bodyPr>
          <a:lstStyle/>
          <a:p>
            <a:pPr marL="0" indent="0" algn="just">
              <a:buNone/>
            </a:pPr>
            <a:r>
              <a:rPr lang="el-GR" sz="2000" b="1" dirty="0">
                <a:solidFill>
                  <a:schemeClr val="accent1">
                    <a:lumMod val="75000"/>
                  </a:schemeClr>
                </a:solidFill>
              </a:rPr>
              <a:t>Συνδετικό κρίκο, που θα ωριμάσει το έδαφος, για τη βέλτιστη απορρόφηση των πόρων από τα Διαρθρωτικά και άλλα Ταμεία και συνάμα να βελτιώσει τα μέτρα που λαμβάνονται για την ορθολογική διαχείριση των αποβλήτων.</a:t>
            </a:r>
          </a:p>
          <a:p>
            <a:pPr marL="0" indent="0">
              <a:buNone/>
            </a:pPr>
            <a:endParaRPr lang="en-CY" dirty="0"/>
          </a:p>
        </p:txBody>
      </p:sp>
      <p:sp>
        <p:nvSpPr>
          <p:cNvPr id="7" name="Content Placeholder 6">
            <a:extLst>
              <a:ext uri="{FF2B5EF4-FFF2-40B4-BE49-F238E27FC236}">
                <a16:creationId xmlns:a16="http://schemas.microsoft.com/office/drawing/2014/main" id="{33E59EAE-FAFD-23D2-9CB3-0653B7216F52}"/>
              </a:ext>
            </a:extLst>
          </p:cNvPr>
          <p:cNvSpPr>
            <a:spLocks noGrp="1"/>
          </p:cNvSpPr>
          <p:nvPr>
            <p:ph sz="half" idx="2"/>
          </p:nvPr>
        </p:nvSpPr>
        <p:spPr>
          <a:xfrm>
            <a:off x="6172200" y="1249140"/>
            <a:ext cx="6019800" cy="5608860"/>
          </a:xfrm>
        </p:spPr>
        <p:txBody>
          <a:bodyPr>
            <a:normAutofit fontScale="77500" lnSpcReduction="20000"/>
          </a:bodyPr>
          <a:lstStyle/>
          <a:p>
            <a:pPr marL="0" marR="0" indent="0" algn="l" rtl="0" eaLnBrk="1" fontAlgn="t" latinLnBrk="0" hangingPunct="1">
              <a:lnSpc>
                <a:spcPct val="200000"/>
              </a:lnSpc>
              <a:spcBef>
                <a:spcPts val="0"/>
              </a:spcBef>
              <a:spcAft>
                <a:spcPts val="0"/>
              </a:spcAft>
            </a:pPr>
            <a:r>
              <a:rPr lang="el-GR" sz="2000" b="0" i="0" u="none" strike="noStrike" kern="1200" dirty="0" err="1">
                <a:solidFill>
                  <a:srgbClr val="000000"/>
                </a:solidFill>
                <a:effectLst/>
                <a:latin typeface="Calibri" panose="020F0502020204030204" pitchFamily="34" charset="0"/>
              </a:rPr>
              <a:t>Βιοαπόβλητα</a:t>
            </a:r>
            <a:endParaRPr lang="en-CY" sz="2000" b="0" i="0" u="none" strike="noStrike" dirty="0">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FF0000"/>
                </a:solidFill>
                <a:effectLst/>
                <a:latin typeface="Calibri" panose="020F0502020204030204" pitchFamily="34" charset="0"/>
              </a:rPr>
              <a:t>Ανακυκλώσιμα</a:t>
            </a:r>
            <a:r>
              <a:rPr lang="en-US" sz="2000" b="0" i="0" u="none" strike="noStrike" kern="1200" dirty="0">
                <a:solidFill>
                  <a:srgbClr val="FF0000"/>
                </a:solidFill>
                <a:effectLst/>
                <a:latin typeface="Calibri" panose="020F0502020204030204" pitchFamily="34" charset="0"/>
              </a:rPr>
              <a:t> / </a:t>
            </a:r>
            <a:r>
              <a:rPr lang="el-GR" sz="2000" b="0" i="0" u="none" strike="noStrike" kern="1200" dirty="0">
                <a:solidFill>
                  <a:srgbClr val="FF0000"/>
                </a:solidFill>
                <a:effectLst/>
                <a:latin typeface="Calibri" panose="020F0502020204030204" pitchFamily="34" charset="0"/>
              </a:rPr>
              <a:t>Πράσινα Περίπτερα</a:t>
            </a:r>
            <a:endParaRPr lang="en-CY" sz="2000" b="0" i="0" u="none" strike="noStrike" dirty="0">
              <a:solidFill>
                <a:srgbClr val="FF0000"/>
              </a:solidFill>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000000"/>
                </a:solidFill>
                <a:effectLst/>
                <a:latin typeface="Calibri" panose="020F0502020204030204" pitchFamily="34" charset="0"/>
              </a:rPr>
              <a:t>Επικίνδυνα οικιακά απόβλητα</a:t>
            </a:r>
            <a:endParaRPr lang="en-CY" sz="2000" b="0" i="0" u="none" strike="noStrike" dirty="0">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000000"/>
                </a:solidFill>
                <a:effectLst/>
                <a:latin typeface="Calibri" panose="020F0502020204030204" pitchFamily="34" charset="0"/>
              </a:rPr>
              <a:t>Πρόληψη παραγωγής τροφίμων και αγροτικών αποβλήτων</a:t>
            </a:r>
            <a:endParaRPr lang="en-CY" sz="2000" b="0" i="0" u="none" strike="noStrike" dirty="0">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FF0000"/>
                </a:solidFill>
                <a:effectLst/>
                <a:latin typeface="Calibri" panose="020F0502020204030204" pitchFamily="34" charset="0"/>
              </a:rPr>
              <a:t>Επισκευή</a:t>
            </a:r>
            <a:r>
              <a:rPr lang="en-US" sz="2000" b="0" i="0" u="none" strike="noStrike" kern="1200" dirty="0">
                <a:solidFill>
                  <a:srgbClr val="FF0000"/>
                </a:solidFill>
                <a:effectLst/>
                <a:latin typeface="Calibri" panose="020F0502020204030204" pitchFamily="34" charset="0"/>
              </a:rPr>
              <a:t> / </a:t>
            </a:r>
            <a:r>
              <a:rPr lang="el-GR" sz="2000" b="0" i="0" u="none" strike="noStrike" kern="1200" dirty="0">
                <a:solidFill>
                  <a:srgbClr val="FF0000"/>
                </a:solidFill>
                <a:effectLst/>
                <a:latin typeface="Calibri" panose="020F0502020204030204" pitchFamily="34" charset="0"/>
              </a:rPr>
              <a:t>Επαναχρησιμοποίηση/δίκτυο καταστημάτων</a:t>
            </a:r>
            <a:endParaRPr lang="en-CY" sz="2000" b="0" i="0" u="none" strike="noStrike" dirty="0">
              <a:solidFill>
                <a:srgbClr val="FF0000"/>
              </a:solidFill>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FF0000"/>
                </a:solidFill>
                <a:effectLst/>
                <a:latin typeface="Calibri" panose="020F0502020204030204" pitchFamily="34" charset="0"/>
              </a:rPr>
              <a:t>Πληρώνω όσο πετώ (</a:t>
            </a:r>
            <a:r>
              <a:rPr lang="en-US" sz="2000" b="0" i="0" u="none" strike="noStrike" kern="1200" dirty="0">
                <a:solidFill>
                  <a:srgbClr val="FF0000"/>
                </a:solidFill>
                <a:effectLst/>
                <a:latin typeface="Calibri" panose="020F0502020204030204" pitchFamily="34" charset="0"/>
              </a:rPr>
              <a:t>PAYT</a:t>
            </a:r>
            <a:r>
              <a:rPr lang="el-GR" sz="2000" b="0" i="0" u="none" strike="noStrike" kern="1200" dirty="0">
                <a:solidFill>
                  <a:srgbClr val="FF0000"/>
                </a:solidFill>
                <a:effectLst/>
                <a:latin typeface="Calibri" panose="020F0502020204030204" pitchFamily="34" charset="0"/>
              </a:rPr>
              <a:t>)</a:t>
            </a:r>
            <a:endParaRPr lang="en-CY" sz="2000" b="0" i="0" u="none" strike="noStrike" dirty="0">
              <a:solidFill>
                <a:srgbClr val="FF0000"/>
              </a:solidFill>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FF0000"/>
                </a:solidFill>
                <a:effectLst/>
                <a:latin typeface="Calibri" panose="020F0502020204030204" pitchFamily="34" charset="0"/>
              </a:rPr>
              <a:t>Θαλάσσια Απορρίμματα</a:t>
            </a:r>
            <a:endParaRPr lang="en-CY" sz="2000" b="0" i="0" u="none" strike="noStrike" dirty="0">
              <a:solidFill>
                <a:srgbClr val="FF0000"/>
              </a:solidFill>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err="1">
                <a:solidFill>
                  <a:srgbClr val="000000"/>
                </a:solidFill>
                <a:effectLst/>
                <a:latin typeface="Calibri" panose="020F0502020204030204" pitchFamily="34" charset="0"/>
              </a:rPr>
              <a:t>Αδειοδότηση</a:t>
            </a:r>
            <a:endParaRPr lang="en-CY" sz="2000" b="0" i="0" u="none" strike="noStrike" dirty="0">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FF0000"/>
                </a:solidFill>
                <a:effectLst/>
                <a:latin typeface="Calibri" panose="020F0502020204030204" pitchFamily="34" charset="0"/>
              </a:rPr>
              <a:t>Οικονομικά Εργαλεία</a:t>
            </a:r>
            <a:r>
              <a:rPr lang="en-US" sz="2000" b="0" i="0" u="none" strike="noStrike" kern="1200" dirty="0">
                <a:solidFill>
                  <a:srgbClr val="FF0000"/>
                </a:solidFill>
                <a:effectLst/>
                <a:latin typeface="Calibri" panose="020F0502020204030204" pitchFamily="34" charset="0"/>
              </a:rPr>
              <a:t> (</a:t>
            </a:r>
            <a:r>
              <a:rPr lang="el-GR" sz="2000" b="0" i="0" u="none" strike="noStrike" kern="1200" dirty="0">
                <a:solidFill>
                  <a:srgbClr val="FF0000"/>
                </a:solidFill>
                <a:effectLst/>
                <a:latin typeface="Calibri" panose="020F0502020204030204" pitchFamily="34" charset="0"/>
              </a:rPr>
              <a:t>φόρος ταφής,  ταμείο διαχείρισης αποβλήτων)</a:t>
            </a:r>
            <a:endParaRPr lang="en-CY" sz="2000" b="0" i="0" u="none" strike="noStrike" dirty="0">
              <a:solidFill>
                <a:srgbClr val="FF0000"/>
              </a:solidFill>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FF0000"/>
                </a:solidFill>
                <a:effectLst/>
                <a:latin typeface="Calibri" panose="020F0502020204030204" pitchFamily="34" charset="0"/>
              </a:rPr>
              <a:t>Ενίσχυση Διοικητικής Ικανότητας (</a:t>
            </a:r>
            <a:r>
              <a:rPr lang="en-GB" sz="2000" b="0" i="0" u="none" strike="noStrike" kern="1200" dirty="0">
                <a:solidFill>
                  <a:srgbClr val="FF0000"/>
                </a:solidFill>
                <a:effectLst/>
                <a:latin typeface="Calibri" panose="020F0502020204030204" pitchFamily="34" charset="0"/>
              </a:rPr>
              <a:t>Ca</a:t>
            </a:r>
            <a:r>
              <a:rPr lang="en-US" sz="2000" dirty="0">
                <a:solidFill>
                  <a:srgbClr val="FF0000"/>
                </a:solidFill>
                <a:latin typeface="Calibri" panose="020F0502020204030204" pitchFamily="34" charset="0"/>
              </a:rPr>
              <a:t>p</a:t>
            </a:r>
            <a:r>
              <a:rPr lang="en-GB" sz="2000" b="0" i="0" u="none" strike="noStrike" kern="1200" dirty="0" err="1">
                <a:solidFill>
                  <a:srgbClr val="FF0000"/>
                </a:solidFill>
                <a:effectLst/>
                <a:latin typeface="Calibri" panose="020F0502020204030204" pitchFamily="34" charset="0"/>
              </a:rPr>
              <a:t>acity</a:t>
            </a:r>
            <a:r>
              <a:rPr lang="en-GB" sz="2000" b="0" i="0" u="none" strike="noStrike" kern="1200" dirty="0">
                <a:solidFill>
                  <a:srgbClr val="FF0000"/>
                </a:solidFill>
                <a:effectLst/>
                <a:latin typeface="Calibri" panose="020F0502020204030204" pitchFamily="34" charset="0"/>
              </a:rPr>
              <a:t> building)</a:t>
            </a:r>
            <a:endParaRPr lang="en-CY" sz="2000" b="0" i="0" u="none" strike="noStrike" dirty="0">
              <a:solidFill>
                <a:srgbClr val="FF0000"/>
              </a:solidFill>
              <a:effectLst/>
              <a:latin typeface="Arial" panose="020B0604020202020204" pitchFamily="34" charset="0"/>
            </a:endParaRPr>
          </a:p>
          <a:p>
            <a:pPr marL="0" marR="0" indent="0" algn="l" rtl="0" eaLnBrk="1" fontAlgn="t" latinLnBrk="0" hangingPunct="1">
              <a:lnSpc>
                <a:spcPct val="200000"/>
              </a:lnSpc>
              <a:spcBef>
                <a:spcPts val="0"/>
              </a:spcBef>
              <a:spcAft>
                <a:spcPts val="0"/>
              </a:spcAft>
            </a:pPr>
            <a:r>
              <a:rPr lang="el-GR" sz="2000" b="0" i="0" u="none" strike="noStrike" kern="1200" dirty="0">
                <a:solidFill>
                  <a:srgbClr val="FF0000"/>
                </a:solidFill>
                <a:effectLst/>
                <a:latin typeface="Calibri" panose="020F0502020204030204" pitchFamily="34" charset="0"/>
              </a:rPr>
              <a:t>Συντονιστικός Φορέας κυβέρνησης/ ΑΤΑ</a:t>
            </a:r>
            <a:endParaRPr lang="en-CY" sz="2000" b="0" i="0" u="none" strike="noStrike" dirty="0">
              <a:solidFill>
                <a:srgbClr val="FF0000"/>
              </a:solidFill>
              <a:effectLst/>
              <a:latin typeface="Arial" panose="020B0604020202020204" pitchFamily="34" charset="0"/>
            </a:endParaRPr>
          </a:p>
          <a:p>
            <a:endParaRPr lang="el-GR" sz="2800" u="none" strike="noStrike" cap="none" dirty="0"/>
          </a:p>
          <a:p>
            <a:endParaRPr lang="en-US" sz="2800" u="none" strike="noStrike" cap="none" dirty="0"/>
          </a:p>
          <a:p>
            <a:endParaRPr lang="en-CY" dirty="0"/>
          </a:p>
        </p:txBody>
      </p:sp>
      <p:pic>
        <p:nvPicPr>
          <p:cNvPr id="8" name="Picture 7">
            <a:extLst>
              <a:ext uri="{FF2B5EF4-FFF2-40B4-BE49-F238E27FC236}">
                <a16:creationId xmlns:a16="http://schemas.microsoft.com/office/drawing/2014/main" id="{E980EA07-6809-FD86-3DE4-EADA30A3C7B6}"/>
              </a:ext>
            </a:extLst>
          </p:cNvPr>
          <p:cNvPicPr>
            <a:picLocks noChangeAspect="1"/>
          </p:cNvPicPr>
          <p:nvPr/>
        </p:nvPicPr>
        <p:blipFill>
          <a:blip r:embed="rId2"/>
          <a:stretch>
            <a:fillRect/>
          </a:stretch>
        </p:blipFill>
        <p:spPr>
          <a:xfrm>
            <a:off x="85242" y="360937"/>
            <a:ext cx="891152" cy="888203"/>
          </a:xfrm>
          <a:prstGeom prst="rect">
            <a:avLst/>
          </a:prstGeom>
        </p:spPr>
      </p:pic>
      <p:pic>
        <p:nvPicPr>
          <p:cNvPr id="9" name="Picture 8">
            <a:extLst>
              <a:ext uri="{FF2B5EF4-FFF2-40B4-BE49-F238E27FC236}">
                <a16:creationId xmlns:a16="http://schemas.microsoft.com/office/drawing/2014/main" id="{99D9515E-8DF3-4A64-C481-D456A6872BD5}"/>
              </a:ext>
            </a:extLst>
          </p:cNvPr>
          <p:cNvPicPr>
            <a:picLocks noChangeAspect="1"/>
          </p:cNvPicPr>
          <p:nvPr/>
        </p:nvPicPr>
        <p:blipFill>
          <a:blip r:embed="rId3"/>
          <a:stretch>
            <a:fillRect/>
          </a:stretch>
        </p:blipFill>
        <p:spPr>
          <a:xfrm>
            <a:off x="-604434" y="2193011"/>
            <a:ext cx="7904136" cy="4664988"/>
          </a:xfrm>
          <a:prstGeom prst="rect">
            <a:avLst/>
          </a:prstGeom>
        </p:spPr>
      </p:pic>
    </p:spTree>
    <p:extLst>
      <p:ext uri="{BB962C8B-B14F-4D97-AF65-F5344CB8AC3E}">
        <p14:creationId xmlns:p14="http://schemas.microsoft.com/office/powerpoint/2010/main" val="78895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9D6B16-B6EB-3C1A-C031-0433C0E3948A}"/>
              </a:ext>
            </a:extLst>
          </p:cNvPr>
          <p:cNvSpPr>
            <a:spLocks noGrp="1"/>
          </p:cNvSpPr>
          <p:nvPr>
            <p:ph type="title"/>
          </p:nvPr>
        </p:nvSpPr>
        <p:spPr>
          <a:xfrm>
            <a:off x="216976" y="379708"/>
            <a:ext cx="11136824" cy="1310982"/>
          </a:xfrm>
        </p:spPr>
        <p:txBody>
          <a:bodyPr>
            <a:normAutofit fontScale="90000"/>
          </a:bodyPr>
          <a:lstStyle/>
          <a:p>
            <a:r>
              <a:rPr lang="el-GR" sz="4400" b="1" dirty="0">
                <a:solidFill>
                  <a:schemeClr val="accent6">
                    <a:lumMod val="75000"/>
                  </a:schemeClr>
                </a:solidFill>
                <a:latin typeface="+mn-lt"/>
              </a:rPr>
              <a:t>ΕΥΡΩΠΑΙΚΗ ΕΒΔΟΜΑΔΑ</a:t>
            </a:r>
            <a:r>
              <a:rPr lang="en-US" sz="4400" b="1" dirty="0">
                <a:solidFill>
                  <a:schemeClr val="accent6">
                    <a:lumMod val="75000"/>
                  </a:schemeClr>
                </a:solidFill>
                <a:latin typeface="+mn-lt"/>
              </a:rPr>
              <a:t> </a:t>
            </a:r>
            <a:r>
              <a:rPr lang="el-GR" sz="4400" b="1" dirty="0">
                <a:solidFill>
                  <a:schemeClr val="accent6">
                    <a:lumMod val="75000"/>
                  </a:schemeClr>
                </a:solidFill>
                <a:latin typeface="+mn-lt"/>
              </a:rPr>
              <a:t>ΠΡΟΛΗΨΗΣ ΔΗΜΙΟΥΡΓΙΑΣ ΑΠΟΒΛΗΤΩΝ (κάθε 3η εβδομάδα Νοεμβρίου)</a:t>
            </a:r>
            <a:br>
              <a:rPr lang="en-CY" sz="4400" b="1" dirty="0">
                <a:solidFill>
                  <a:schemeClr val="accent6">
                    <a:lumMod val="75000"/>
                  </a:schemeClr>
                </a:solidFill>
                <a:latin typeface="+mn-lt"/>
              </a:rPr>
            </a:br>
            <a:endParaRPr lang="en-CY" dirty="0"/>
          </a:p>
        </p:txBody>
      </p:sp>
      <p:pic>
        <p:nvPicPr>
          <p:cNvPr id="8" name="Content Placeholder 7">
            <a:extLst>
              <a:ext uri="{FF2B5EF4-FFF2-40B4-BE49-F238E27FC236}">
                <a16:creationId xmlns:a16="http://schemas.microsoft.com/office/drawing/2014/main" id="{73D219E4-76F4-8A68-E864-DE9B353D2EB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79790" y="1317356"/>
            <a:ext cx="3262393" cy="3130658"/>
          </a:xfrm>
          <a:prstGeom prst="rect">
            <a:avLst/>
          </a:prstGeom>
        </p:spPr>
      </p:pic>
      <p:sp>
        <p:nvSpPr>
          <p:cNvPr id="9" name="Content Placeholder 8">
            <a:extLst>
              <a:ext uri="{FF2B5EF4-FFF2-40B4-BE49-F238E27FC236}">
                <a16:creationId xmlns:a16="http://schemas.microsoft.com/office/drawing/2014/main" id="{A1941952-31DD-AC38-F925-8B55FA2D7647}"/>
              </a:ext>
            </a:extLst>
          </p:cNvPr>
          <p:cNvSpPr>
            <a:spLocks noGrp="1"/>
          </p:cNvSpPr>
          <p:nvPr>
            <p:ph sz="half" idx="1"/>
          </p:nvPr>
        </p:nvSpPr>
        <p:spPr>
          <a:xfrm>
            <a:off x="216976" y="1185620"/>
            <a:ext cx="5879024" cy="5230677"/>
          </a:xfrm>
        </p:spPr>
        <p:txBody>
          <a:bodyPr>
            <a:normAutofit fontScale="77500" lnSpcReduction="20000"/>
          </a:bodyPr>
          <a:lstStyle/>
          <a:p>
            <a:pPr algn="just"/>
            <a:r>
              <a:rPr lang="el-GR" dirty="0"/>
              <a:t>H Ευρωπαϊκή Εβδομάδα Πρόληψης Δημιουργίας Αποβλήτων (EWWR) έχει ως σκοπό να </a:t>
            </a:r>
            <a:r>
              <a:rPr lang="el-GR" b="1" dirty="0"/>
              <a:t>προβάλει σε ευρωπαϊκό επίπεδο την υλοποίηση δράσεων ευαισθητοποίησης </a:t>
            </a:r>
            <a:r>
              <a:rPr lang="el-GR" dirty="0"/>
              <a:t>του κοινού σε θέματα </a:t>
            </a:r>
            <a:r>
              <a:rPr lang="el-GR" dirty="0" err="1"/>
              <a:t>αειφορικής</a:t>
            </a:r>
            <a:r>
              <a:rPr lang="el-GR" dirty="0"/>
              <a:t> διαχείρισης των αποβλήτων, ως πόρο πια και όχι σαν απόβλητο. </a:t>
            </a:r>
          </a:p>
          <a:p>
            <a:pPr algn="just"/>
            <a:r>
              <a:rPr lang="el-GR" dirty="0"/>
              <a:t>Η επίτευξη του σκοπού αυτού γίνεται με τη διοργάνωση δράσεων, οι οποίες εστιάζονται στη μείωση, επαναχρησιμοποίηση και ανακύκλωση ειδών και αποβλήτων, καθώς και στην προώθηση εθνικών και ευρωπαϊκών πολιτικών σε θέματα διαχείρισης αποβλήτων σε όλη την Ευρώπη.</a:t>
            </a:r>
          </a:p>
          <a:p>
            <a:pPr algn="just"/>
            <a:r>
              <a:rPr lang="el-GR" dirty="0"/>
              <a:t>Όλες οι δράσεις καταγράφονται και προβάλλονται στον </a:t>
            </a:r>
            <a:r>
              <a:rPr lang="el-GR" dirty="0" err="1"/>
              <a:t>ιστοχώρο</a:t>
            </a:r>
            <a:r>
              <a:rPr lang="el-GR" dirty="0"/>
              <a:t> </a:t>
            </a:r>
            <a:r>
              <a:rPr lang="en-US" dirty="0">
                <a:hlinkClick r:id="rId3"/>
              </a:rPr>
              <a:t>www.ewwr.eu</a:t>
            </a:r>
            <a:endParaRPr lang="en-US" dirty="0"/>
          </a:p>
          <a:p>
            <a:pPr algn="just"/>
            <a:r>
              <a:rPr lang="el-GR" dirty="0"/>
              <a:t> Στην Κύπρο Εθνικός συντονιστής είναι το Τμήμα Περιβάλλοντος (από 2016)</a:t>
            </a:r>
          </a:p>
          <a:p>
            <a:pPr marL="0" indent="0">
              <a:buNone/>
            </a:pPr>
            <a:endParaRPr lang="en-CY" dirty="0"/>
          </a:p>
        </p:txBody>
      </p:sp>
      <p:pic>
        <p:nvPicPr>
          <p:cNvPr id="2" name="Picture 1">
            <a:extLst>
              <a:ext uri="{FF2B5EF4-FFF2-40B4-BE49-F238E27FC236}">
                <a16:creationId xmlns:a16="http://schemas.microsoft.com/office/drawing/2014/main" id="{131EDB66-959F-FFE2-3A0F-217447C42776}"/>
              </a:ext>
            </a:extLst>
          </p:cNvPr>
          <p:cNvPicPr>
            <a:picLocks noChangeAspect="1"/>
          </p:cNvPicPr>
          <p:nvPr/>
        </p:nvPicPr>
        <p:blipFill>
          <a:blip r:embed="rId4"/>
          <a:stretch>
            <a:fillRect/>
          </a:stretch>
        </p:blipFill>
        <p:spPr>
          <a:xfrm>
            <a:off x="7474057" y="5116834"/>
            <a:ext cx="4380952" cy="847619"/>
          </a:xfrm>
          <a:prstGeom prst="rect">
            <a:avLst/>
          </a:prstGeom>
        </p:spPr>
      </p:pic>
      <p:pic>
        <p:nvPicPr>
          <p:cNvPr id="3" name="Picture 2">
            <a:extLst>
              <a:ext uri="{FF2B5EF4-FFF2-40B4-BE49-F238E27FC236}">
                <a16:creationId xmlns:a16="http://schemas.microsoft.com/office/drawing/2014/main" id="{90B7049E-137B-38EA-E802-D71FD5124C31}"/>
              </a:ext>
            </a:extLst>
          </p:cNvPr>
          <p:cNvPicPr>
            <a:picLocks noChangeAspect="1"/>
          </p:cNvPicPr>
          <p:nvPr/>
        </p:nvPicPr>
        <p:blipFill>
          <a:blip r:embed="rId5"/>
          <a:stretch>
            <a:fillRect/>
          </a:stretch>
        </p:blipFill>
        <p:spPr>
          <a:xfrm>
            <a:off x="6292312" y="1317356"/>
            <a:ext cx="2363491" cy="3130658"/>
          </a:xfrm>
          <a:prstGeom prst="rect">
            <a:avLst/>
          </a:prstGeom>
        </p:spPr>
      </p:pic>
    </p:spTree>
    <p:extLst>
      <p:ext uri="{BB962C8B-B14F-4D97-AF65-F5344CB8AC3E}">
        <p14:creationId xmlns:p14="http://schemas.microsoft.com/office/powerpoint/2010/main" val="642756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1B67E7B-0475-4529-A793-A7C56A01C23C}"/>
              </a:ext>
            </a:extLst>
          </p:cNvPr>
          <p:cNvSpPr txBox="1">
            <a:spLocks/>
          </p:cNvSpPr>
          <p:nvPr/>
        </p:nvSpPr>
        <p:spPr>
          <a:xfrm>
            <a:off x="360704" y="182391"/>
            <a:ext cx="11470403" cy="592574"/>
          </a:xfrm>
          <a:prstGeom prst="rect">
            <a:avLst/>
          </a:prstGeom>
          <a:ln>
            <a:noFill/>
          </a:ln>
          <a:effectLst/>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l-GR" sz="2806" dirty="0">
                <a:solidFill>
                  <a:schemeClr val="accent1">
                    <a:lumMod val="75000"/>
                  </a:schemeClr>
                </a:solidFill>
                <a:effectLst/>
                <a:latin typeface="Calibri" panose="020F0502020204030204" pitchFamily="34" charset="0"/>
              </a:rPr>
              <a:t>ΡΥΘΜΙΣΤΙΚΟ ΠΛΑΙΣΙΟ ΔΙΑΧΕΙΡΙΣΗΣ ΑΠΟΒΛΗΤΩΝ</a:t>
            </a:r>
            <a:endParaRPr lang="x-none" sz="2806" dirty="0">
              <a:solidFill>
                <a:schemeClr val="accent1">
                  <a:lumMod val="75000"/>
                </a:schemeClr>
              </a:solidFill>
              <a:effectLst/>
              <a:latin typeface="Calibri" panose="020F0502020204030204" pitchFamily="34" charset="0"/>
            </a:endParaRPr>
          </a:p>
        </p:txBody>
      </p:sp>
      <p:graphicFrame>
        <p:nvGraphicFramePr>
          <p:cNvPr id="2" name="Diagram 1">
            <a:extLst>
              <a:ext uri="{FF2B5EF4-FFF2-40B4-BE49-F238E27FC236}">
                <a16:creationId xmlns:a16="http://schemas.microsoft.com/office/drawing/2014/main" id="{17FEE0B8-955D-E7D0-0DCF-648209318909}"/>
              </a:ext>
            </a:extLst>
          </p:cNvPr>
          <p:cNvGraphicFramePr/>
          <p:nvPr>
            <p:extLst>
              <p:ext uri="{D42A27DB-BD31-4B8C-83A1-F6EECF244321}">
                <p14:modId xmlns:p14="http://schemas.microsoft.com/office/powerpoint/2010/main" val="666093823"/>
              </p:ext>
            </p:extLst>
          </p:nvPr>
        </p:nvGraphicFramePr>
        <p:xfrm>
          <a:off x="360704" y="774965"/>
          <a:ext cx="11571091" cy="536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8888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3C5B-5184-FA56-D086-BB96A03BC213}"/>
              </a:ext>
            </a:extLst>
          </p:cNvPr>
          <p:cNvSpPr>
            <a:spLocks noGrp="1"/>
          </p:cNvSpPr>
          <p:nvPr>
            <p:ph type="title"/>
          </p:nvPr>
        </p:nvSpPr>
        <p:spPr>
          <a:xfrm>
            <a:off x="354563" y="0"/>
            <a:ext cx="11415191" cy="951722"/>
          </a:xfrm>
        </p:spPr>
        <p:txBody>
          <a:bodyPr>
            <a:normAutofit/>
          </a:bodyPr>
          <a:lstStyle/>
          <a:p>
            <a:r>
              <a:rPr lang="el-GR" sz="3200" b="1" dirty="0">
                <a:solidFill>
                  <a:schemeClr val="accent1">
                    <a:lumMod val="75000"/>
                  </a:schemeClr>
                </a:solidFill>
                <a:latin typeface="+mn-lt"/>
              </a:rPr>
              <a:t>ΠΡΟΓΡΑΜΜΑ ΠΡΟΛΗΨΗΣ ΔΗΜΙΟΥΡΓΙΑΣ ΑΠΟΒΛΗΤΩΝ </a:t>
            </a:r>
            <a:endParaRPr lang="en-CY" sz="3200" b="1" dirty="0">
              <a:solidFill>
                <a:schemeClr val="accent1">
                  <a:lumMod val="75000"/>
                </a:schemeClr>
              </a:solidFill>
              <a:latin typeface="+mn-lt"/>
            </a:endParaRPr>
          </a:p>
        </p:txBody>
      </p:sp>
      <p:sp>
        <p:nvSpPr>
          <p:cNvPr id="32" name="Content Placeholder 2">
            <a:extLst>
              <a:ext uri="{FF2B5EF4-FFF2-40B4-BE49-F238E27FC236}">
                <a16:creationId xmlns:a16="http://schemas.microsoft.com/office/drawing/2014/main" id="{B7B32DA4-AE5E-1F1E-91C2-3F99614501B7}"/>
              </a:ext>
            </a:extLst>
          </p:cNvPr>
          <p:cNvSpPr>
            <a:spLocks noGrp="1"/>
          </p:cNvSpPr>
          <p:nvPr>
            <p:ph idx="1"/>
          </p:nvPr>
        </p:nvSpPr>
        <p:spPr>
          <a:xfrm>
            <a:off x="354563" y="821094"/>
            <a:ext cx="11415191" cy="5728997"/>
          </a:xfrm>
        </p:spPr>
        <p:txBody>
          <a:bodyPr vert="horz" lIns="180000" tIns="45720" rIns="180000" bIns="45720" rtlCol="0">
            <a:noAutofit/>
          </a:bodyPr>
          <a:lstStyle/>
          <a:p>
            <a:pPr algn="just">
              <a:lnSpc>
                <a:spcPct val="100000"/>
              </a:lnSpc>
              <a:spcBef>
                <a:spcPts val="1200"/>
              </a:spcBef>
            </a:pPr>
            <a:r>
              <a:rPr lang="el-GR" sz="2200" dirty="0">
                <a:effectLst/>
                <a:ea typeface="Calibri" panose="020F0502020204030204" pitchFamily="34" charset="0"/>
              </a:rPr>
              <a:t>Το ΠΠΔΑ 2022-2028 καθορίζει το πλαίσιο δράσεων που θα εφαρμοστούν την επόμενη </a:t>
            </a:r>
            <a:r>
              <a:rPr lang="el-GR" sz="2200" b="1" dirty="0">
                <a:effectLst/>
                <a:ea typeface="Calibri" panose="020F0502020204030204" pitchFamily="34" charset="0"/>
              </a:rPr>
              <a:t>εξαετία </a:t>
            </a:r>
            <a:r>
              <a:rPr lang="el-GR" sz="2200" dirty="0">
                <a:effectLst/>
                <a:ea typeface="Calibri" panose="020F0502020204030204" pitchFamily="34" charset="0"/>
              </a:rPr>
              <a:t>με στόχο την πρόληψη της δημιουργίας αποβλήτων. </a:t>
            </a:r>
          </a:p>
          <a:p>
            <a:pPr algn="just">
              <a:lnSpc>
                <a:spcPct val="100000"/>
              </a:lnSpc>
              <a:spcBef>
                <a:spcPts val="1200"/>
              </a:spcBef>
            </a:pPr>
            <a:r>
              <a:rPr lang="el-GR" sz="2200" dirty="0">
                <a:effectLst/>
                <a:ea typeface="Calibri" panose="020F0502020204030204" pitchFamily="34" charset="0"/>
              </a:rPr>
              <a:t>Θέτει στόχους για την πρόληψη της δημιουργίας αποβλήτων και εστιάζει στην αλλαγή των συνηθειών των καταναλωτών σε σχέση με την παραγωγή αποβλήτων. </a:t>
            </a:r>
          </a:p>
          <a:p>
            <a:pPr algn="just">
              <a:lnSpc>
                <a:spcPct val="100000"/>
              </a:lnSpc>
              <a:spcBef>
                <a:spcPts val="1200"/>
              </a:spcBef>
            </a:pPr>
            <a:r>
              <a:rPr lang="el-GR" sz="2200" dirty="0">
                <a:effectLst/>
                <a:ea typeface="Calibri" panose="020F0502020204030204" pitchFamily="34" charset="0"/>
                <a:cs typeface="Calibri" panose="020F0502020204030204" pitchFamily="34" charset="0"/>
              </a:rPr>
              <a:t>Το κλειδί για την ελαχιστοποίηση των αποβλήτων έγκειται στην </a:t>
            </a:r>
            <a:r>
              <a:rPr lang="el-GR" sz="2200" b="1" i="1" dirty="0">
                <a:effectLst/>
                <a:ea typeface="Calibri" panose="020F0502020204030204" pitchFamily="34" charset="0"/>
                <a:cs typeface="Calibri" panose="020F0502020204030204" pitchFamily="34" charset="0"/>
              </a:rPr>
              <a:t>αλλαγή των προτύπων κατανάλωσης</a:t>
            </a:r>
            <a:r>
              <a:rPr lang="el-GR" sz="2200" dirty="0">
                <a:effectLst/>
                <a:ea typeface="Calibri" panose="020F0502020204030204" pitchFamily="34" charset="0"/>
                <a:cs typeface="Calibri" panose="020F0502020204030204" pitchFamily="34" charset="0"/>
              </a:rPr>
              <a:t>. Η αλλαγή κουλτούρας βρίσκεται στο επίκεντρο της πρόληψης δημιουργίας αποβλήτων και περιλαμβάνει την ευρεία ευαισθητοποίηση του θέματος και την κατανόηση της ανάγκης για αλλαγή, καθώς και των εργαλείων για την εφαρμογή της.</a:t>
            </a:r>
          </a:p>
          <a:p>
            <a:pPr algn="just">
              <a:lnSpc>
                <a:spcPct val="100000"/>
              </a:lnSpc>
              <a:spcBef>
                <a:spcPts val="1200"/>
              </a:spcBef>
            </a:pPr>
            <a:r>
              <a:rPr lang="el-GR" sz="2200" dirty="0">
                <a:effectLst/>
                <a:ea typeface="Calibri" panose="020F0502020204030204" pitchFamily="34" charset="0"/>
                <a:cs typeface="Calibri" panose="020F0502020204030204" pitchFamily="34" charset="0"/>
              </a:rPr>
              <a:t>Σημαντικό μέρος υλοποίησης του </a:t>
            </a:r>
            <a:r>
              <a:rPr lang="el-GR" sz="2200" dirty="0">
                <a:ea typeface="Calibri" panose="020F0502020204030204" pitchFamily="34" charset="0"/>
                <a:cs typeface="Calibri" panose="020F0502020204030204" pitchFamily="34" charset="0"/>
              </a:rPr>
              <a:t>Προγράμματος αποτελούν οι </a:t>
            </a:r>
            <a:r>
              <a:rPr lang="el-GR" sz="2200" b="1" dirty="0">
                <a:effectLst/>
                <a:ea typeface="Calibri" panose="020F0502020204030204" pitchFamily="34" charset="0"/>
                <a:cs typeface="Calibri" panose="020F0502020204030204" pitchFamily="34" charset="0"/>
              </a:rPr>
              <a:t>εκστρατείες ενημέρωσης </a:t>
            </a:r>
            <a:r>
              <a:rPr lang="el-GR" sz="2200" dirty="0">
                <a:effectLst/>
                <a:ea typeface="Calibri" panose="020F0502020204030204" pitchFamily="34" charset="0"/>
                <a:cs typeface="Calibri" panose="020F0502020204030204" pitchFamily="34" charset="0"/>
              </a:rPr>
              <a:t>με στόχο την αλλαγή προτύπων κατανάλωσης, την πραγματοποίηση αγορών με βάση τη βιώσιμη χρήση υλικών, τις μειωμένες συσκευασίες και την κάλυψη πραγματικών αναγκών.</a:t>
            </a:r>
          </a:p>
          <a:p>
            <a:pPr algn="just">
              <a:lnSpc>
                <a:spcPct val="100000"/>
              </a:lnSpc>
              <a:spcBef>
                <a:spcPts val="1200"/>
              </a:spcBef>
            </a:pPr>
            <a:r>
              <a:rPr lang="el-GR" sz="2200" dirty="0">
                <a:effectLst/>
                <a:ea typeface="Calibri" panose="020F0502020204030204" pitchFamily="34" charset="0"/>
                <a:cs typeface="Calibri" panose="020F0502020204030204" pitchFamily="34" charset="0"/>
              </a:rPr>
              <a:t>Είναι ζωτικής σημασίας τα μέτρα να σχεδιάζονται από κοινού με την προώθηση του οικολογικού σχεδιασμού, της επαναχρησιμοποίησης και επισκευής, καθώς και της ευαισθητοποίησης και να συνδέονται άμεσα με </a:t>
            </a:r>
            <a:r>
              <a:rPr lang="el-GR" sz="2200" b="1" dirty="0" err="1">
                <a:effectLst/>
                <a:ea typeface="Calibri" panose="020F0502020204030204" pitchFamily="34" charset="0"/>
                <a:cs typeface="Calibri" panose="020F0502020204030204" pitchFamily="34" charset="0"/>
              </a:rPr>
              <a:t>στοχευμένες</a:t>
            </a:r>
            <a:r>
              <a:rPr lang="el-GR" sz="2200" b="1" dirty="0">
                <a:effectLst/>
                <a:ea typeface="Calibri" panose="020F0502020204030204" pitchFamily="34" charset="0"/>
                <a:cs typeface="Calibri" panose="020F0502020204030204" pitchFamily="34" charset="0"/>
              </a:rPr>
              <a:t> δράσεις σε τομείς και προϊόντα προτεραιότητας μια από αυτές τα πλαστικά.</a:t>
            </a:r>
            <a:endParaRPr lang="en-CY" sz="2200" b="1" dirty="0">
              <a:effectLst/>
              <a:ea typeface="Calibri" panose="020F0502020204030204" pitchFamily="34" charset="0"/>
              <a:cs typeface="Arial" panose="020B0604020202020204" pitchFamily="34" charset="0"/>
            </a:endParaRPr>
          </a:p>
          <a:p>
            <a:pPr algn="just">
              <a:lnSpc>
                <a:spcPct val="100000"/>
              </a:lnSpc>
              <a:spcBef>
                <a:spcPts val="1200"/>
              </a:spcBef>
            </a:pPr>
            <a:endParaRPr lang="en-CY" sz="2200" dirty="0">
              <a:ea typeface="Times New Roman" panose="02020603050405020304" pitchFamily="18" charset="0"/>
              <a:cs typeface="Times New Roman" panose="02020603050405020304" pitchFamily="18" charset="0"/>
            </a:endParaRPr>
          </a:p>
          <a:p>
            <a:pPr algn="just">
              <a:lnSpc>
                <a:spcPct val="100000"/>
              </a:lnSpc>
              <a:spcBef>
                <a:spcPts val="1200"/>
              </a:spcBef>
            </a:pPr>
            <a:endParaRPr lang="en-CY" sz="2200" dirty="0"/>
          </a:p>
        </p:txBody>
      </p:sp>
    </p:spTree>
    <p:extLst>
      <p:ext uri="{BB962C8B-B14F-4D97-AF65-F5344CB8AC3E}">
        <p14:creationId xmlns:p14="http://schemas.microsoft.com/office/powerpoint/2010/main" val="2364325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3C5B-5184-FA56-D086-BB96A03BC213}"/>
              </a:ext>
            </a:extLst>
          </p:cNvPr>
          <p:cNvSpPr>
            <a:spLocks noGrp="1"/>
          </p:cNvSpPr>
          <p:nvPr>
            <p:ph type="title"/>
          </p:nvPr>
        </p:nvSpPr>
        <p:spPr>
          <a:xfrm>
            <a:off x="354563" y="0"/>
            <a:ext cx="11415191" cy="951722"/>
          </a:xfrm>
        </p:spPr>
        <p:txBody>
          <a:bodyPr>
            <a:normAutofit/>
          </a:bodyPr>
          <a:lstStyle/>
          <a:p>
            <a:r>
              <a:rPr lang="el-GR" sz="3200" b="1" dirty="0">
                <a:solidFill>
                  <a:schemeClr val="accent1">
                    <a:lumMod val="75000"/>
                  </a:schemeClr>
                </a:solidFill>
                <a:latin typeface="+mn-lt"/>
              </a:rPr>
              <a:t>ΠΡΟΓΡΑΜΜΑ ΠΡΟΛΗΨΗΣ ΔΗΜΙΟΥΡΓΙΑΣ ΑΠΟΒΛΗΤΩΝ </a:t>
            </a:r>
            <a:endParaRPr lang="en-CY" sz="3200" b="1" dirty="0">
              <a:solidFill>
                <a:schemeClr val="accent1">
                  <a:lumMod val="75000"/>
                </a:schemeClr>
              </a:solidFill>
              <a:latin typeface="+mn-lt"/>
            </a:endParaRPr>
          </a:p>
        </p:txBody>
      </p:sp>
      <p:sp>
        <p:nvSpPr>
          <p:cNvPr id="32" name="Content Placeholder 2">
            <a:extLst>
              <a:ext uri="{FF2B5EF4-FFF2-40B4-BE49-F238E27FC236}">
                <a16:creationId xmlns:a16="http://schemas.microsoft.com/office/drawing/2014/main" id="{B7B32DA4-AE5E-1F1E-91C2-3F99614501B7}"/>
              </a:ext>
            </a:extLst>
          </p:cNvPr>
          <p:cNvSpPr>
            <a:spLocks noGrp="1"/>
          </p:cNvSpPr>
          <p:nvPr>
            <p:ph idx="1"/>
          </p:nvPr>
        </p:nvSpPr>
        <p:spPr>
          <a:xfrm>
            <a:off x="354563" y="550416"/>
            <a:ext cx="11415191" cy="5999675"/>
          </a:xfrm>
        </p:spPr>
        <p:txBody>
          <a:bodyPr vert="horz" lIns="180000" tIns="45720" rIns="180000" bIns="45720" rtlCol="0">
            <a:noAutofit/>
          </a:bodyPr>
          <a:lstStyle/>
          <a:p>
            <a:pPr algn="just">
              <a:lnSpc>
                <a:spcPct val="100000"/>
              </a:lnSpc>
              <a:spcBef>
                <a:spcPts val="1200"/>
              </a:spcBef>
            </a:pPr>
            <a:r>
              <a:rPr lang="el-GR" sz="2400" b="1" dirty="0">
                <a:solidFill>
                  <a:schemeClr val="accent6">
                    <a:lumMod val="75000"/>
                  </a:schemeClr>
                </a:solidFill>
                <a:effectLst/>
                <a:ea typeface="Calibri" panose="020F0502020204030204" pitchFamily="34" charset="0"/>
                <a:cs typeface="Calibri" panose="020F0502020204030204" pitchFamily="34" charset="0"/>
              </a:rPr>
              <a:t>Οριζόντια μέτρα που προωθούν την ιεράρχηση των αποβλήτω</a:t>
            </a:r>
            <a:r>
              <a:rPr lang="el-GR" sz="2400" b="1" dirty="0">
                <a:solidFill>
                  <a:schemeClr val="accent6">
                    <a:lumMod val="75000"/>
                  </a:schemeClr>
                </a:solidFill>
                <a:ea typeface="Calibri" panose="020F0502020204030204" pitchFamily="34" charset="0"/>
                <a:cs typeface="Calibri" panose="020F0502020204030204" pitchFamily="34" charset="0"/>
              </a:rPr>
              <a:t>ν:</a:t>
            </a:r>
            <a:endParaRPr lang="el-GR" sz="2400" b="1" dirty="0">
              <a:solidFill>
                <a:schemeClr val="accent6">
                  <a:lumMod val="75000"/>
                </a:schemeClr>
              </a:solidFill>
              <a:effectLst/>
              <a:ea typeface="Calibri" panose="020F0502020204030204" pitchFamily="34" charset="0"/>
              <a:cs typeface="Calibri" panose="020F0502020204030204" pitchFamily="34" charset="0"/>
            </a:endParaRPr>
          </a:p>
          <a:p>
            <a:pPr lvl="1" algn="just">
              <a:lnSpc>
                <a:spcPct val="100000"/>
              </a:lnSpc>
              <a:spcBef>
                <a:spcPts val="600"/>
              </a:spcBef>
              <a:buFont typeface="Wingdings" panose="05000000000000000000" pitchFamily="2" charset="2"/>
              <a:buChar char="Ø"/>
            </a:pPr>
            <a:r>
              <a:rPr lang="el-GR" dirty="0">
                <a:effectLst/>
                <a:ea typeface="Calibri" panose="020F0502020204030204" pitchFamily="34" charset="0"/>
                <a:cs typeface="Calibri" panose="020F0502020204030204" pitchFamily="34" charset="0"/>
              </a:rPr>
              <a:t>Μέτρα πρόληψης της δημιουργίας αποβλήτων</a:t>
            </a:r>
          </a:p>
          <a:p>
            <a:pPr lvl="1" algn="just">
              <a:lnSpc>
                <a:spcPct val="100000"/>
              </a:lnSpc>
              <a:spcBef>
                <a:spcPts val="600"/>
              </a:spcBef>
              <a:buFont typeface="Wingdings" panose="05000000000000000000" pitchFamily="2" charset="2"/>
              <a:buChar char="Ø"/>
            </a:pPr>
            <a:r>
              <a:rPr lang="el-GR" dirty="0">
                <a:ea typeface="Calibri" panose="020F0502020204030204" pitchFamily="34" charset="0"/>
                <a:cs typeface="Calibri" panose="020F0502020204030204" pitchFamily="34" charset="0"/>
              </a:rPr>
              <a:t>Μέτρα προώθησης </a:t>
            </a:r>
            <a:r>
              <a:rPr lang="el-GR" dirty="0">
                <a:effectLst/>
                <a:ea typeface="Calibri" panose="020F0502020204030204" pitchFamily="34" charset="0"/>
                <a:cs typeface="Calibri" panose="020F0502020204030204" pitchFamily="34" charset="0"/>
              </a:rPr>
              <a:t>της επαναχρησιμοποίησης και της προετοιμασίας για επαναχρησιμοποίηση (της επισκευής και της ανακατασκ</a:t>
            </a:r>
            <a:r>
              <a:rPr lang="el-GR" dirty="0">
                <a:ea typeface="Calibri" panose="020F0502020204030204" pitchFamily="34" charset="0"/>
                <a:cs typeface="Calibri" panose="020F0502020204030204" pitchFamily="34" charset="0"/>
              </a:rPr>
              <a:t>ευής)</a:t>
            </a:r>
            <a:r>
              <a:rPr lang="el-GR" dirty="0">
                <a:effectLst/>
                <a:ea typeface="Calibri" panose="020F0502020204030204" pitchFamily="34" charset="0"/>
                <a:cs typeface="Calibri" panose="020F0502020204030204" pitchFamily="34" charset="0"/>
              </a:rPr>
              <a:t> </a:t>
            </a:r>
          </a:p>
          <a:p>
            <a:pPr lvl="1" algn="just">
              <a:lnSpc>
                <a:spcPct val="100000"/>
              </a:lnSpc>
              <a:spcBef>
                <a:spcPts val="600"/>
              </a:spcBef>
              <a:buFont typeface="Wingdings" panose="05000000000000000000" pitchFamily="2" charset="2"/>
              <a:buChar char="Ø"/>
            </a:pPr>
            <a:r>
              <a:rPr lang="el-GR" dirty="0">
                <a:ea typeface="Calibri" panose="020F0502020204030204" pitchFamily="34" charset="0"/>
                <a:cs typeface="Calibri" panose="020F0502020204030204" pitchFamily="34" charset="0"/>
              </a:rPr>
              <a:t>Μέτρα βελτίωσης του σχεδιασμού προϊόντων</a:t>
            </a:r>
          </a:p>
          <a:p>
            <a:pPr lvl="1" algn="just">
              <a:lnSpc>
                <a:spcPct val="100000"/>
              </a:lnSpc>
              <a:spcBef>
                <a:spcPts val="600"/>
              </a:spcBef>
              <a:buFont typeface="Wingdings" panose="05000000000000000000" pitchFamily="2" charset="2"/>
              <a:buChar char="Ø"/>
            </a:pPr>
            <a:r>
              <a:rPr lang="el-GR" dirty="0">
                <a:effectLst/>
                <a:ea typeface="Calibri" panose="020F0502020204030204" pitchFamily="34" charset="0"/>
                <a:cs typeface="Calibri" panose="020F0502020204030204" pitchFamily="34" charset="0"/>
              </a:rPr>
              <a:t>Μέτρα ενίσχυσης του πλαισίου της διευρυμένης ευθύνης του παραγωγού</a:t>
            </a:r>
          </a:p>
          <a:p>
            <a:pPr algn="just">
              <a:lnSpc>
                <a:spcPct val="100000"/>
              </a:lnSpc>
              <a:spcBef>
                <a:spcPts val="1200"/>
              </a:spcBef>
            </a:pPr>
            <a:r>
              <a:rPr lang="el-GR" sz="2400" b="1" dirty="0">
                <a:solidFill>
                  <a:schemeClr val="accent6">
                    <a:lumMod val="75000"/>
                  </a:schemeClr>
                </a:solidFill>
                <a:effectLst/>
                <a:ea typeface="Calibri" panose="020F0502020204030204" pitchFamily="34" charset="0"/>
                <a:cs typeface="Calibri" panose="020F0502020204030204" pitchFamily="34" charset="0"/>
              </a:rPr>
              <a:t>Μέτρα που στοχεύουν σε 6 τομείς προτεραιότητας: </a:t>
            </a:r>
            <a:r>
              <a:rPr lang="el-GR" sz="2400" dirty="0">
                <a:effectLst/>
                <a:ea typeface="Calibri" panose="020F0502020204030204" pitchFamily="34" charset="0"/>
                <a:cs typeface="Calibri" panose="020F0502020204030204" pitchFamily="34" charset="0"/>
              </a:rPr>
              <a:t>τουρισμός, κατασκευαστικός τομέας, τρόφιμα, κλωστοϋφαντουργικά, </a:t>
            </a:r>
            <a:r>
              <a:rPr lang="el-GR" sz="2400" dirty="0">
                <a:solidFill>
                  <a:srgbClr val="FF0000"/>
                </a:solidFill>
                <a:effectLst/>
                <a:ea typeface="Calibri" panose="020F0502020204030204" pitchFamily="34" charset="0"/>
                <a:cs typeface="Calibri" panose="020F0502020204030204" pitchFamily="34" charset="0"/>
              </a:rPr>
              <a:t>πλαστικά </a:t>
            </a:r>
            <a:r>
              <a:rPr lang="el-GR" sz="2400" dirty="0">
                <a:ea typeface="Calibri" panose="020F0502020204030204" pitchFamily="34" charset="0"/>
                <a:cs typeface="Calibri" panose="020F0502020204030204" pitchFamily="34" charset="0"/>
              </a:rPr>
              <a:t>και </a:t>
            </a:r>
            <a:r>
              <a:rPr lang="el-GR" sz="2400" dirty="0">
                <a:effectLst/>
                <a:ea typeface="Calibri" panose="020F0502020204030204" pitchFamily="34" charset="0"/>
                <a:cs typeface="Calibri" panose="020F0502020204030204" pitchFamily="34" charset="0"/>
              </a:rPr>
              <a:t>ηλεκτρικός και ηλεκτρονικός εξοπλισμός</a:t>
            </a:r>
          </a:p>
          <a:p>
            <a:pPr algn="just">
              <a:lnSpc>
                <a:spcPct val="100000"/>
              </a:lnSpc>
              <a:spcBef>
                <a:spcPts val="1200"/>
              </a:spcBef>
            </a:pPr>
            <a:r>
              <a:rPr lang="el-GR" sz="2400" b="1" dirty="0">
                <a:solidFill>
                  <a:schemeClr val="accent6">
                    <a:lumMod val="75000"/>
                  </a:schemeClr>
                </a:solidFill>
                <a:effectLst/>
                <a:ea typeface="Calibri" panose="020F0502020204030204" pitchFamily="34" charset="0"/>
                <a:cs typeface="Calibri" panose="020F0502020204030204" pitchFamily="34" charset="0"/>
              </a:rPr>
              <a:t>Μέτρα ενημέρωσης και ευαισθητοποίησης</a:t>
            </a:r>
          </a:p>
          <a:p>
            <a:pPr algn="just">
              <a:lnSpc>
                <a:spcPct val="100000"/>
              </a:lnSpc>
              <a:spcBef>
                <a:spcPts val="1200"/>
              </a:spcBef>
            </a:pPr>
            <a:r>
              <a:rPr lang="el-GR" sz="2400" b="1" dirty="0">
                <a:solidFill>
                  <a:schemeClr val="accent6">
                    <a:lumMod val="75000"/>
                  </a:schemeClr>
                </a:solidFill>
                <a:ea typeface="Calibri" panose="020F0502020204030204" pitchFamily="34" charset="0"/>
                <a:cs typeface="Calibri" panose="020F0502020204030204" pitchFamily="34" charset="0"/>
              </a:rPr>
              <a:t>Νομικά, οικονομικά και διοικητικά εργαλεία</a:t>
            </a:r>
          </a:p>
          <a:p>
            <a:pPr algn="just">
              <a:lnSpc>
                <a:spcPct val="100000"/>
              </a:lnSpc>
              <a:spcBef>
                <a:spcPts val="1200"/>
              </a:spcBef>
            </a:pPr>
            <a:r>
              <a:rPr lang="el-GR" sz="2400" b="1" dirty="0">
                <a:solidFill>
                  <a:schemeClr val="accent6">
                    <a:lumMod val="75000"/>
                  </a:schemeClr>
                </a:solidFill>
                <a:effectLst/>
                <a:ea typeface="Calibri" panose="020F0502020204030204" pitchFamily="34" charset="0"/>
                <a:cs typeface="Calibri" panose="020F0502020204030204" pitchFamily="34" charset="0"/>
              </a:rPr>
              <a:t>Μέτρα διαχείρισης δεδομένων και πλατφόρμες ανταλλαγής προϊόντων</a:t>
            </a:r>
          </a:p>
          <a:p>
            <a:pPr algn="just">
              <a:lnSpc>
                <a:spcPct val="100000"/>
              </a:lnSpc>
              <a:spcBef>
                <a:spcPts val="1200"/>
              </a:spcBef>
            </a:pPr>
            <a:r>
              <a:rPr lang="el-GR" sz="2400" b="1" dirty="0">
                <a:solidFill>
                  <a:schemeClr val="accent6">
                    <a:lumMod val="75000"/>
                  </a:schemeClr>
                </a:solidFill>
                <a:cs typeface="Calibri" panose="020F0502020204030204" pitchFamily="34" charset="0"/>
              </a:rPr>
              <a:t>Παρακολούθηση προόδου μέσω διαχείρισης δεδομένων ανά τομέα προτεραιότητας (Δείκτες, σύσταση επιτροπής </a:t>
            </a:r>
            <a:r>
              <a:rPr lang="el-GR" sz="2400" b="1" dirty="0" err="1">
                <a:solidFill>
                  <a:schemeClr val="accent6">
                    <a:lumMod val="75000"/>
                  </a:schemeClr>
                </a:solidFill>
                <a:cs typeface="Calibri" panose="020F0502020204030204" pitchFamily="34" charset="0"/>
              </a:rPr>
              <a:t>κ.α</a:t>
            </a:r>
            <a:r>
              <a:rPr lang="el-GR" sz="2400" b="1" dirty="0">
                <a:solidFill>
                  <a:schemeClr val="accent6">
                    <a:lumMod val="75000"/>
                  </a:schemeClr>
                </a:solidFill>
                <a:cs typeface="Calibri" panose="020F0502020204030204" pitchFamily="34" charset="0"/>
              </a:rPr>
              <a:t>)</a:t>
            </a:r>
          </a:p>
          <a:p>
            <a:pPr algn="just">
              <a:lnSpc>
                <a:spcPct val="100000"/>
              </a:lnSpc>
              <a:spcBef>
                <a:spcPts val="1200"/>
              </a:spcBef>
            </a:pPr>
            <a:endParaRPr lang="en-CY" sz="2400" b="1" dirty="0">
              <a:solidFill>
                <a:schemeClr val="accent6">
                  <a:lumMod val="75000"/>
                </a:schemeClr>
              </a:solidFill>
              <a:effectLst/>
              <a:ea typeface="Calibri" panose="020F0502020204030204" pitchFamily="34" charset="0"/>
              <a:cs typeface="Arial" panose="020B0604020202020204" pitchFamily="34" charset="0"/>
            </a:endParaRPr>
          </a:p>
          <a:p>
            <a:pPr lvl="2" algn="just">
              <a:lnSpc>
                <a:spcPct val="100000"/>
              </a:lnSpc>
              <a:spcBef>
                <a:spcPts val="1200"/>
              </a:spcBef>
              <a:buClr>
                <a:schemeClr val="accent3">
                  <a:lumMod val="75000"/>
                </a:schemeClr>
              </a:buClr>
              <a:buFont typeface="Wingdings" panose="05000000000000000000" pitchFamily="2" charset="2"/>
              <a:buChar char="Ø"/>
            </a:pPr>
            <a:endParaRPr lang="en-CY" sz="2400" dirty="0">
              <a:ea typeface="Times New Roman" panose="02020603050405020304" pitchFamily="18" charset="0"/>
              <a:cs typeface="Times New Roman" panose="02020603050405020304" pitchFamily="18" charset="0"/>
            </a:endParaRPr>
          </a:p>
          <a:p>
            <a:pPr algn="just">
              <a:lnSpc>
                <a:spcPct val="100000"/>
              </a:lnSpc>
              <a:spcBef>
                <a:spcPts val="1200"/>
              </a:spcBef>
            </a:pPr>
            <a:endParaRPr lang="en-CY" sz="2400" dirty="0"/>
          </a:p>
        </p:txBody>
      </p:sp>
    </p:spTree>
    <p:extLst>
      <p:ext uri="{BB962C8B-B14F-4D97-AF65-F5344CB8AC3E}">
        <p14:creationId xmlns:p14="http://schemas.microsoft.com/office/powerpoint/2010/main" val="885410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E7D93E6-6630-27A3-5D3C-53D4C2281F99}"/>
              </a:ext>
            </a:extLst>
          </p:cNvPr>
          <p:cNvSpPr txBox="1">
            <a:spLocks/>
          </p:cNvSpPr>
          <p:nvPr/>
        </p:nvSpPr>
        <p:spPr>
          <a:xfrm>
            <a:off x="354563" y="0"/>
            <a:ext cx="11415191" cy="951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solidFill>
                  <a:schemeClr val="accent1">
                    <a:lumMod val="75000"/>
                  </a:schemeClr>
                </a:solidFill>
                <a:latin typeface="+mn-lt"/>
              </a:rPr>
              <a:t>Συμπεράσματα </a:t>
            </a:r>
            <a:endParaRPr lang="en-CY" sz="3200" b="1" dirty="0">
              <a:solidFill>
                <a:schemeClr val="accent1">
                  <a:lumMod val="75000"/>
                </a:schemeClr>
              </a:solidFill>
              <a:latin typeface="+mn-lt"/>
            </a:endParaRPr>
          </a:p>
        </p:txBody>
      </p:sp>
      <p:sp>
        <p:nvSpPr>
          <p:cNvPr id="10" name="TextBox 9">
            <a:extLst>
              <a:ext uri="{FF2B5EF4-FFF2-40B4-BE49-F238E27FC236}">
                <a16:creationId xmlns:a16="http://schemas.microsoft.com/office/drawing/2014/main" id="{855B061E-56E0-4C80-1753-ACC2F7E8FB3D}"/>
              </a:ext>
            </a:extLst>
          </p:cNvPr>
          <p:cNvSpPr txBox="1"/>
          <p:nvPr/>
        </p:nvSpPr>
        <p:spPr>
          <a:xfrm>
            <a:off x="354562" y="810820"/>
            <a:ext cx="11415191" cy="7109639"/>
          </a:xfrm>
          <a:prstGeom prst="rect">
            <a:avLst/>
          </a:prstGeom>
          <a:noFill/>
        </p:spPr>
        <p:txBody>
          <a:bodyPr wrap="square">
            <a:spAutoFit/>
          </a:bodyPr>
          <a:lstStyle/>
          <a:p>
            <a:pPr marL="252000" indent="-252000" algn="just">
              <a:spcBef>
                <a:spcPts val="1200"/>
              </a:spcBef>
              <a:buFont typeface="Arial" panose="020B0604020202020204" pitchFamily="34" charset="0"/>
              <a:buChar char="•"/>
            </a:pPr>
            <a:r>
              <a:rPr lang="el-GR" sz="3600" dirty="0"/>
              <a:t>Έχει ήδη ξεκινήσει η αλλαγή στο πλαίσιο διαχείρισης των αποβλήτων με δράσεις που προωθούν τη διαλογή στην πηγή και χωριστή συλλογή, την ανακύκλωση, την επαναχρησιμοποίηση και την πρόληψη</a:t>
            </a:r>
          </a:p>
          <a:p>
            <a:pPr marL="252000" indent="-252000" algn="just">
              <a:spcBef>
                <a:spcPts val="1200"/>
              </a:spcBef>
              <a:buFont typeface="Arial" panose="020B0604020202020204" pitchFamily="34" charset="0"/>
              <a:buChar char="•"/>
            </a:pPr>
            <a:r>
              <a:rPr lang="el-GR" sz="3600" dirty="0"/>
              <a:t>Είναι σημαντικό η αλλαγή να γίνει με αποτελεσματικό και επιταχυνόμενο τρόπο</a:t>
            </a:r>
          </a:p>
          <a:p>
            <a:pPr marL="252000" indent="-252000" algn="just">
              <a:spcBef>
                <a:spcPts val="1200"/>
              </a:spcBef>
              <a:buFont typeface="Arial" panose="020B0604020202020204" pitchFamily="34" charset="0"/>
              <a:buChar char="•"/>
            </a:pPr>
            <a:r>
              <a:rPr lang="el-GR" sz="3600" dirty="0"/>
              <a:t>Οι αλλαγές αυτές </a:t>
            </a:r>
            <a:r>
              <a:rPr lang="el-GR" sz="3600" dirty="0">
                <a:solidFill>
                  <a:srgbClr val="FF0000"/>
                </a:solidFill>
              </a:rPr>
              <a:t>αφορούν όλους μας</a:t>
            </a:r>
            <a:r>
              <a:rPr lang="el-GR" sz="3600" dirty="0"/>
              <a:t>!</a:t>
            </a:r>
          </a:p>
          <a:p>
            <a:pPr marL="252000" indent="-252000" algn="just">
              <a:spcBef>
                <a:spcPts val="1200"/>
              </a:spcBef>
              <a:buFont typeface="Arial" panose="020B0604020202020204" pitchFamily="34" charset="0"/>
              <a:buChar char="•"/>
            </a:pPr>
            <a:endParaRPr lang="el-GR" sz="3600" dirty="0"/>
          </a:p>
          <a:p>
            <a:pPr marL="252000" indent="-252000" algn="just">
              <a:spcBef>
                <a:spcPts val="1200"/>
              </a:spcBef>
              <a:buFont typeface="Arial" panose="020B0604020202020204" pitchFamily="34" charset="0"/>
              <a:buChar char="•"/>
            </a:pPr>
            <a:endParaRPr lang="en-US" sz="3600" dirty="0"/>
          </a:p>
          <a:p>
            <a:pPr algn="just">
              <a:spcBef>
                <a:spcPts val="1200"/>
              </a:spcBef>
            </a:pPr>
            <a:endParaRPr lang="el-GR" sz="3600" dirty="0"/>
          </a:p>
          <a:p>
            <a:pPr marL="285750" indent="-285750" algn="just">
              <a:spcBef>
                <a:spcPts val="1200"/>
              </a:spcBef>
              <a:buFont typeface="Arial" panose="020B0604020202020204" pitchFamily="34" charset="0"/>
              <a:buChar char="•"/>
            </a:pPr>
            <a:endParaRPr lang="el-GR" sz="3600" dirty="0"/>
          </a:p>
        </p:txBody>
      </p:sp>
    </p:spTree>
    <p:extLst>
      <p:ext uri="{BB962C8B-B14F-4D97-AF65-F5344CB8AC3E}">
        <p14:creationId xmlns:p14="http://schemas.microsoft.com/office/powerpoint/2010/main" val="3465531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1424" y="2276872"/>
            <a:ext cx="10081120" cy="1179288"/>
          </a:xfrm>
        </p:spPr>
        <p:txBody>
          <a:bodyPr/>
          <a:lstStyle/>
          <a:p>
            <a:pPr algn="ctr"/>
            <a:r>
              <a:rPr lang="en-US" sz="3733" dirty="0"/>
              <a:t> </a:t>
            </a:r>
            <a:r>
              <a:rPr lang="el-GR" sz="3733" dirty="0"/>
              <a:t>ΕΥΧΑΡΙΣΤΟΥΜΕ ΓΙΑ ΤΗΝ ΠΡΟΣΟΧΗ ΣΑΣ!!!</a:t>
            </a:r>
            <a:br>
              <a:rPr lang="el-GR" sz="3733" dirty="0"/>
            </a:br>
            <a:r>
              <a:rPr lang="el-GR" sz="2400" dirty="0"/>
              <a:t> </a:t>
            </a:r>
            <a:endParaRPr lang="ko-KR" altLang="en-US" sz="3733" dirty="0"/>
          </a:p>
        </p:txBody>
      </p:sp>
    </p:spTree>
    <p:extLst>
      <p:ext uri="{BB962C8B-B14F-4D97-AF65-F5344CB8AC3E}">
        <p14:creationId xmlns:p14="http://schemas.microsoft.com/office/powerpoint/2010/main" val="261856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5179-59C9-629C-90B4-80A04936454C}"/>
              </a:ext>
            </a:extLst>
          </p:cNvPr>
          <p:cNvSpPr>
            <a:spLocks noGrp="1"/>
          </p:cNvSpPr>
          <p:nvPr>
            <p:ph type="title"/>
          </p:nvPr>
        </p:nvSpPr>
        <p:spPr>
          <a:xfrm>
            <a:off x="839788" y="457199"/>
            <a:ext cx="5256212" cy="5574485"/>
          </a:xfrm>
        </p:spPr>
        <p:txBody>
          <a:bodyPr>
            <a:normAutofit/>
          </a:bodyPr>
          <a:lstStyle/>
          <a:p>
            <a:r>
              <a:rPr lang="el-GR" dirty="0"/>
              <a:t>50χρόνα Παγκόσμιας Μέρας Περιβάλλοντος με θέμα την πρόληψη της Πλαστικής Ρύπανσης</a:t>
            </a:r>
            <a:br>
              <a:rPr lang="el-GR" dirty="0"/>
            </a:br>
            <a:br>
              <a:rPr lang="el-GR" dirty="0"/>
            </a:br>
            <a:br>
              <a:rPr lang="el-GR" dirty="0"/>
            </a:br>
            <a:br>
              <a:rPr lang="el-GR" dirty="0"/>
            </a:br>
            <a:br>
              <a:rPr lang="el-GR" dirty="0"/>
            </a:br>
            <a:r>
              <a:rPr lang="en-US" sz="1600" dirty="0">
                <a:hlinkClick r:id="rId2"/>
              </a:rPr>
              <a:t>https://www.linkedin.com/feed/update/urn:li:activity:7071108332375166976?utm_source=share&amp;utm_medium=member_ios</a:t>
            </a:r>
            <a:br>
              <a:rPr lang="el-GR" dirty="0"/>
            </a:br>
            <a:endParaRPr lang="en-CY" dirty="0"/>
          </a:p>
        </p:txBody>
      </p:sp>
      <p:pic>
        <p:nvPicPr>
          <p:cNvPr id="8" name="Picture 7">
            <a:extLst>
              <a:ext uri="{FF2B5EF4-FFF2-40B4-BE49-F238E27FC236}">
                <a16:creationId xmlns:a16="http://schemas.microsoft.com/office/drawing/2014/main" id="{FD734591-3995-E8F8-C933-DD12DDE56D66}"/>
              </a:ext>
            </a:extLst>
          </p:cNvPr>
          <p:cNvPicPr>
            <a:picLocks noChangeAspect="1"/>
          </p:cNvPicPr>
          <p:nvPr/>
        </p:nvPicPr>
        <p:blipFill>
          <a:blip r:embed="rId3"/>
          <a:stretch>
            <a:fillRect/>
          </a:stretch>
        </p:blipFill>
        <p:spPr>
          <a:xfrm>
            <a:off x="6354618" y="226291"/>
            <a:ext cx="5498364" cy="6142932"/>
          </a:xfrm>
          <a:prstGeom prst="rect">
            <a:avLst/>
          </a:prstGeom>
        </p:spPr>
      </p:pic>
    </p:spTree>
    <p:extLst>
      <p:ext uri="{BB962C8B-B14F-4D97-AF65-F5344CB8AC3E}">
        <p14:creationId xmlns:p14="http://schemas.microsoft.com/office/powerpoint/2010/main" val="286933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BDBA63-19EB-0DF3-9260-A8EED19BAE08}"/>
              </a:ext>
            </a:extLst>
          </p:cNvPr>
          <p:cNvPicPr>
            <a:picLocks noChangeAspect="1"/>
          </p:cNvPicPr>
          <p:nvPr/>
        </p:nvPicPr>
        <p:blipFill>
          <a:blip r:embed="rId2"/>
          <a:stretch>
            <a:fillRect/>
          </a:stretch>
        </p:blipFill>
        <p:spPr>
          <a:xfrm>
            <a:off x="1" y="0"/>
            <a:ext cx="2641600" cy="6858000"/>
          </a:xfrm>
          <a:prstGeom prst="rect">
            <a:avLst/>
          </a:prstGeom>
        </p:spPr>
      </p:pic>
      <p:pic>
        <p:nvPicPr>
          <p:cNvPr id="5" name="Picture 4">
            <a:extLst>
              <a:ext uri="{FF2B5EF4-FFF2-40B4-BE49-F238E27FC236}">
                <a16:creationId xmlns:a16="http://schemas.microsoft.com/office/drawing/2014/main" id="{C3E1563C-7E6F-3BCE-84F4-820921944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509" y="0"/>
            <a:ext cx="3731490" cy="6853549"/>
          </a:xfrm>
          <a:prstGeom prst="rect">
            <a:avLst/>
          </a:prstGeom>
        </p:spPr>
      </p:pic>
      <p:pic>
        <p:nvPicPr>
          <p:cNvPr id="2" name="Picture 1">
            <a:extLst>
              <a:ext uri="{FF2B5EF4-FFF2-40B4-BE49-F238E27FC236}">
                <a16:creationId xmlns:a16="http://schemas.microsoft.com/office/drawing/2014/main" id="{8CFFB064-C5F5-AAD3-2410-53C38D2B6530}"/>
              </a:ext>
            </a:extLst>
          </p:cNvPr>
          <p:cNvPicPr>
            <a:picLocks noChangeAspect="1"/>
          </p:cNvPicPr>
          <p:nvPr/>
        </p:nvPicPr>
        <p:blipFill>
          <a:blip r:embed="rId4"/>
          <a:stretch>
            <a:fillRect/>
          </a:stretch>
        </p:blipFill>
        <p:spPr>
          <a:xfrm>
            <a:off x="2641601" y="0"/>
            <a:ext cx="5818908" cy="1690255"/>
          </a:xfrm>
          <a:prstGeom prst="rect">
            <a:avLst/>
          </a:prstGeom>
        </p:spPr>
      </p:pic>
      <p:sp>
        <p:nvSpPr>
          <p:cNvPr id="4" name="TextBox 3">
            <a:extLst>
              <a:ext uri="{FF2B5EF4-FFF2-40B4-BE49-F238E27FC236}">
                <a16:creationId xmlns:a16="http://schemas.microsoft.com/office/drawing/2014/main" id="{FE6FC2E8-81A2-3E2C-A79E-39DF53D24E26}"/>
              </a:ext>
            </a:extLst>
          </p:cNvPr>
          <p:cNvSpPr txBox="1"/>
          <p:nvPr/>
        </p:nvSpPr>
        <p:spPr>
          <a:xfrm rot="10800000" flipV="1">
            <a:off x="2660075" y="1593350"/>
            <a:ext cx="7582912" cy="369332"/>
          </a:xfrm>
          <a:prstGeom prst="rect">
            <a:avLst/>
          </a:prstGeom>
          <a:noFill/>
        </p:spPr>
        <p:txBody>
          <a:bodyPr wrap="square" rtlCol="0">
            <a:spAutoFit/>
          </a:bodyPr>
          <a:lstStyle/>
          <a:p>
            <a:r>
              <a:rPr lang="en-US" dirty="0">
                <a:solidFill>
                  <a:srgbClr val="00B0F0"/>
                </a:solidFill>
              </a:rPr>
              <a:t>INC</a:t>
            </a:r>
            <a:r>
              <a:rPr lang="el-GR" dirty="0">
                <a:solidFill>
                  <a:srgbClr val="00B0F0"/>
                </a:solidFill>
              </a:rPr>
              <a:t> </a:t>
            </a:r>
            <a:r>
              <a:rPr lang="en-US" dirty="0">
                <a:solidFill>
                  <a:srgbClr val="00B0F0"/>
                </a:solidFill>
              </a:rPr>
              <a:t>2 </a:t>
            </a:r>
            <a:r>
              <a:rPr lang="el-GR" dirty="0">
                <a:solidFill>
                  <a:srgbClr val="00B0F0"/>
                </a:solidFill>
              </a:rPr>
              <a:t>Παρίσι-Γαλλία -</a:t>
            </a:r>
            <a:r>
              <a:rPr lang="en-US" dirty="0">
                <a:solidFill>
                  <a:srgbClr val="00B0F0"/>
                </a:solidFill>
              </a:rPr>
              <a:t>1700</a:t>
            </a:r>
            <a:r>
              <a:rPr lang="el-GR" dirty="0">
                <a:solidFill>
                  <a:srgbClr val="00B0F0"/>
                </a:solidFill>
              </a:rPr>
              <a:t> παρευρισκόμενοι (169 κράτη) </a:t>
            </a:r>
          </a:p>
        </p:txBody>
      </p:sp>
      <p:pic>
        <p:nvPicPr>
          <p:cNvPr id="6" name="Picture 5">
            <a:extLst>
              <a:ext uri="{FF2B5EF4-FFF2-40B4-BE49-F238E27FC236}">
                <a16:creationId xmlns:a16="http://schemas.microsoft.com/office/drawing/2014/main" id="{C3402484-9345-043C-F228-03C742A965ED}"/>
              </a:ext>
            </a:extLst>
          </p:cNvPr>
          <p:cNvPicPr>
            <a:picLocks noChangeAspect="1"/>
          </p:cNvPicPr>
          <p:nvPr/>
        </p:nvPicPr>
        <p:blipFill>
          <a:blip r:embed="rId5"/>
          <a:stretch>
            <a:fillRect/>
          </a:stretch>
        </p:blipFill>
        <p:spPr>
          <a:xfrm>
            <a:off x="8442035" y="-1"/>
            <a:ext cx="3094183" cy="1390149"/>
          </a:xfrm>
          <a:prstGeom prst="rect">
            <a:avLst/>
          </a:prstGeom>
        </p:spPr>
      </p:pic>
      <p:sp>
        <p:nvSpPr>
          <p:cNvPr id="7" name="TextBox 6">
            <a:extLst>
              <a:ext uri="{FF2B5EF4-FFF2-40B4-BE49-F238E27FC236}">
                <a16:creationId xmlns:a16="http://schemas.microsoft.com/office/drawing/2014/main" id="{9C0F865A-E4C5-4F92-6E5E-FC53B5AD7790}"/>
              </a:ext>
            </a:extLst>
          </p:cNvPr>
          <p:cNvSpPr txBox="1"/>
          <p:nvPr/>
        </p:nvSpPr>
        <p:spPr>
          <a:xfrm>
            <a:off x="2623128" y="1893455"/>
            <a:ext cx="5837381" cy="5293757"/>
          </a:xfrm>
          <a:prstGeom prst="rect">
            <a:avLst/>
          </a:prstGeom>
          <a:noFill/>
        </p:spPr>
        <p:txBody>
          <a:bodyPr wrap="square" rtlCol="0">
            <a:spAutoFit/>
          </a:bodyPr>
          <a:lstStyle/>
          <a:p>
            <a:pPr algn="just"/>
            <a:r>
              <a:rPr lang="en-US" b="1" dirty="0"/>
              <a:t>UNEA-5</a:t>
            </a:r>
            <a:r>
              <a:rPr lang="en-US" dirty="0"/>
              <a:t>: </a:t>
            </a:r>
            <a:r>
              <a:rPr lang="el-GR" dirty="0"/>
              <a:t>Παγκόσμια Νομική Συνθήκη μέχρι 2024/</a:t>
            </a:r>
            <a:r>
              <a:rPr lang="en-US" dirty="0"/>
              <a:t> </a:t>
            </a:r>
            <a:r>
              <a:rPr lang="el-GR" dirty="0"/>
              <a:t>διακυβερνητική διαπραγματευτική επιτροπή </a:t>
            </a:r>
            <a:r>
              <a:rPr lang="en-US" dirty="0"/>
              <a:t>INC</a:t>
            </a:r>
          </a:p>
          <a:p>
            <a:pPr algn="just"/>
            <a:r>
              <a:rPr lang="en-US" dirty="0"/>
              <a:t>-</a:t>
            </a:r>
            <a:r>
              <a:rPr lang="el-GR" dirty="0"/>
              <a:t>ολοκληρωμένη, πολυδιάστατη και κοινά αποδεκτή προσέγγιση</a:t>
            </a:r>
            <a:endParaRPr lang="en-US" dirty="0"/>
          </a:p>
          <a:p>
            <a:pPr algn="just"/>
            <a:r>
              <a:rPr lang="en-US" dirty="0"/>
              <a:t>-</a:t>
            </a:r>
            <a:r>
              <a:rPr lang="el-GR" dirty="0"/>
              <a:t>καλύπτει πλήρως τον </a:t>
            </a:r>
            <a:r>
              <a:rPr lang="el-GR" b="1" dirty="0"/>
              <a:t>κύκλο ζωής των πλαστικών</a:t>
            </a:r>
            <a:r>
              <a:rPr lang="el-GR" dirty="0"/>
              <a:t>, προστατεύοντας την ανθρώπινη υγεία και περιβάλλον.</a:t>
            </a:r>
          </a:p>
          <a:p>
            <a:pPr algn="just"/>
            <a:r>
              <a:rPr lang="el-GR" dirty="0"/>
              <a:t>-λαμβάνει σοβαρά υπόψη τις </a:t>
            </a:r>
            <a:r>
              <a:rPr lang="el-GR" b="1" dirty="0"/>
              <a:t>ιδιαίτερες συνθήκες </a:t>
            </a:r>
            <a:r>
              <a:rPr lang="el-GR" dirty="0"/>
              <a:t>των χωρών που χρήζουν την μεγαλύτερη ανάγκη</a:t>
            </a:r>
          </a:p>
          <a:p>
            <a:pPr algn="just"/>
            <a:r>
              <a:rPr lang="el-GR" dirty="0"/>
              <a:t>-Προώθηση </a:t>
            </a:r>
            <a:r>
              <a:rPr lang="el-GR" b="1" dirty="0"/>
              <a:t>βιώσιμης παραγωγής-κατανάλωσης </a:t>
            </a:r>
            <a:r>
              <a:rPr lang="el-GR" dirty="0"/>
              <a:t>κυκλικών προϊόντων </a:t>
            </a:r>
          </a:p>
          <a:p>
            <a:pPr algn="just"/>
            <a:r>
              <a:rPr lang="el-GR" dirty="0"/>
              <a:t>-</a:t>
            </a:r>
            <a:r>
              <a:rPr lang="en-CY" dirty="0" err="1"/>
              <a:t>δημιουργί</a:t>
            </a:r>
            <a:r>
              <a:rPr lang="en-CY" dirty="0"/>
              <a:t>α καλών </a:t>
            </a:r>
            <a:r>
              <a:rPr lang="en-CY" b="1" dirty="0"/>
              <a:t>οργανωμένων συστημάτων χωριστής συλλογής και διαχείρισης των αποβλήτων </a:t>
            </a:r>
            <a:r>
              <a:rPr lang="en-CY" dirty="0"/>
              <a:t>που να δίνουν την δυνατότητα επαναχρησιμοποίησης,  επισκευασιμότητας, και καθαρότερης ανακύκλωσης καθώς και η δημιουργία </a:t>
            </a:r>
            <a:r>
              <a:rPr lang="en-CY" b="1" dirty="0"/>
              <a:t>συνεργειών σε διεθν</a:t>
            </a:r>
            <a:r>
              <a:rPr lang="el-GR" b="1" dirty="0" err="1"/>
              <a:t>ές</a:t>
            </a:r>
            <a:r>
              <a:rPr lang="en-CY" b="1" dirty="0"/>
              <a:t> επίπεδο </a:t>
            </a:r>
            <a:r>
              <a:rPr lang="en-CY" dirty="0"/>
              <a:t>για περαιτέρω έρευνα  και καθορισμό συστημάτων παρακολούθησης των μέτρων που λαμβάνονται. </a:t>
            </a:r>
            <a:endParaRPr lang="el-GR" dirty="0"/>
          </a:p>
          <a:p>
            <a:r>
              <a:rPr lang="en-CY" sz="1600" dirty="0"/>
              <a:t>  </a:t>
            </a:r>
            <a:r>
              <a:rPr lang="el-GR" sz="1600" dirty="0"/>
              <a:t> </a:t>
            </a:r>
          </a:p>
          <a:p>
            <a:endParaRPr lang="en-CY" sz="1600" dirty="0"/>
          </a:p>
        </p:txBody>
      </p:sp>
    </p:spTree>
    <p:extLst>
      <p:ext uri="{BB962C8B-B14F-4D97-AF65-F5344CB8AC3E}">
        <p14:creationId xmlns:p14="http://schemas.microsoft.com/office/powerpoint/2010/main" val="1087597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D1717-AA9D-ADC5-E14E-718531735091}"/>
              </a:ext>
            </a:extLst>
          </p:cNvPr>
          <p:cNvPicPr>
            <a:picLocks noChangeAspect="1"/>
          </p:cNvPicPr>
          <p:nvPr/>
        </p:nvPicPr>
        <p:blipFill>
          <a:blip r:embed="rId2"/>
          <a:stretch>
            <a:fillRect/>
          </a:stretch>
        </p:blipFill>
        <p:spPr>
          <a:xfrm>
            <a:off x="1" y="0"/>
            <a:ext cx="3768436" cy="6858000"/>
          </a:xfrm>
          <a:prstGeom prst="rect">
            <a:avLst/>
          </a:prstGeom>
        </p:spPr>
      </p:pic>
      <p:pic>
        <p:nvPicPr>
          <p:cNvPr id="6" name="Picture 5">
            <a:extLst>
              <a:ext uri="{FF2B5EF4-FFF2-40B4-BE49-F238E27FC236}">
                <a16:creationId xmlns:a16="http://schemas.microsoft.com/office/drawing/2014/main" id="{7B9A0831-0EAE-7B1D-5460-F0C196428B94}"/>
              </a:ext>
            </a:extLst>
          </p:cNvPr>
          <p:cNvPicPr>
            <a:picLocks noChangeAspect="1"/>
          </p:cNvPicPr>
          <p:nvPr/>
        </p:nvPicPr>
        <p:blipFill>
          <a:blip r:embed="rId3"/>
          <a:stretch>
            <a:fillRect/>
          </a:stretch>
        </p:blipFill>
        <p:spPr>
          <a:xfrm>
            <a:off x="8423565" y="0"/>
            <a:ext cx="3224467" cy="6858000"/>
          </a:xfrm>
          <a:prstGeom prst="rect">
            <a:avLst/>
          </a:prstGeom>
        </p:spPr>
      </p:pic>
      <p:sp>
        <p:nvSpPr>
          <p:cNvPr id="2" name="TextBox 1">
            <a:extLst>
              <a:ext uri="{FF2B5EF4-FFF2-40B4-BE49-F238E27FC236}">
                <a16:creationId xmlns:a16="http://schemas.microsoft.com/office/drawing/2014/main" id="{3FF9762D-155D-E49B-417F-764390B3419C}"/>
              </a:ext>
            </a:extLst>
          </p:cNvPr>
          <p:cNvSpPr txBox="1"/>
          <p:nvPr/>
        </p:nvSpPr>
        <p:spPr>
          <a:xfrm>
            <a:off x="4017818" y="350982"/>
            <a:ext cx="4156364" cy="3970318"/>
          </a:xfrm>
          <a:prstGeom prst="rect">
            <a:avLst/>
          </a:prstGeom>
          <a:noFill/>
        </p:spPr>
        <p:txBody>
          <a:bodyPr wrap="square" rtlCol="0">
            <a:spAutoFit/>
          </a:bodyPr>
          <a:lstStyle/>
          <a:p>
            <a:r>
              <a:rPr lang="el-GR" dirty="0"/>
              <a:t>Οι ΑΤΑ έχουν και αυτοί σημαντικό ρόλο προσφέροντας κίνητρα στις επιχειρήσεις και στο κοινό καθώς και τα μέσα/υποδομές για την ορθολογιστική διαχείριση των αποβλήτων τους.</a:t>
            </a:r>
          </a:p>
          <a:p>
            <a:endParaRPr lang="el-GR" dirty="0"/>
          </a:p>
          <a:p>
            <a:endParaRPr lang="el-GR" dirty="0"/>
          </a:p>
          <a:p>
            <a:endParaRPr lang="el-GR" dirty="0"/>
          </a:p>
          <a:p>
            <a:r>
              <a:rPr lang="el-GR" dirty="0"/>
              <a:t>Ρόλο έχει και ο απλός πολίτης με τις καταναλωτικές του συμπεριφορές: </a:t>
            </a:r>
          </a:p>
          <a:p>
            <a:endParaRPr lang="el-GR" dirty="0"/>
          </a:p>
          <a:p>
            <a:r>
              <a:rPr lang="en-US" dirty="0">
                <a:hlinkClick r:id="rId4"/>
              </a:rPr>
              <a:t>https://youtu.be/-wp99xFa76U</a:t>
            </a:r>
            <a:endParaRPr lang="el-GR" dirty="0"/>
          </a:p>
          <a:p>
            <a:endParaRPr lang="el-GR" dirty="0"/>
          </a:p>
          <a:p>
            <a:endParaRPr lang="en-CY" dirty="0"/>
          </a:p>
        </p:txBody>
      </p:sp>
    </p:spTree>
    <p:extLst>
      <p:ext uri="{BB962C8B-B14F-4D97-AF65-F5344CB8AC3E}">
        <p14:creationId xmlns:p14="http://schemas.microsoft.com/office/powerpoint/2010/main" val="2444161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8B8140-56A5-A36B-2420-D59304FF6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2" y="0"/>
            <a:ext cx="3546763" cy="6858000"/>
          </a:xfrm>
          <a:prstGeom prst="rect">
            <a:avLst/>
          </a:prstGeom>
        </p:spPr>
      </p:pic>
      <p:pic>
        <p:nvPicPr>
          <p:cNvPr id="7" name="Picture 6">
            <a:extLst>
              <a:ext uri="{FF2B5EF4-FFF2-40B4-BE49-F238E27FC236}">
                <a16:creationId xmlns:a16="http://schemas.microsoft.com/office/drawing/2014/main" id="{2FEEBC98-CC0F-1980-B4A4-8F215CB10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326" y="174528"/>
            <a:ext cx="4211782" cy="6379633"/>
          </a:xfrm>
          <a:prstGeom prst="rect">
            <a:avLst/>
          </a:prstGeom>
        </p:spPr>
      </p:pic>
      <p:sp>
        <p:nvSpPr>
          <p:cNvPr id="2" name="TextBox 1">
            <a:extLst>
              <a:ext uri="{FF2B5EF4-FFF2-40B4-BE49-F238E27FC236}">
                <a16:creationId xmlns:a16="http://schemas.microsoft.com/office/drawing/2014/main" id="{9E4FBED9-2DFA-12B5-A78A-CAF8029D64C3}"/>
              </a:ext>
            </a:extLst>
          </p:cNvPr>
          <p:cNvSpPr txBox="1"/>
          <p:nvPr/>
        </p:nvSpPr>
        <p:spPr>
          <a:xfrm>
            <a:off x="3620655" y="1"/>
            <a:ext cx="4488873" cy="6463308"/>
          </a:xfrm>
          <a:prstGeom prst="rect">
            <a:avLst/>
          </a:prstGeom>
          <a:noFill/>
        </p:spPr>
        <p:txBody>
          <a:bodyPr wrap="square" rtlCol="0">
            <a:spAutoFit/>
          </a:bodyPr>
          <a:lstStyle/>
          <a:p>
            <a:pPr marL="285750" indent="-285750">
              <a:buFont typeface="Wingdings" panose="05000000000000000000" pitchFamily="2" charset="2"/>
              <a:buChar char="ü"/>
            </a:pPr>
            <a:r>
              <a:rPr lang="el-GR" dirty="0"/>
              <a:t>Ρόλο έχει και η βιομηχανία και οι επιχειρήσεις για ανάπτυξη μιας κυκλικής οικονομίας για τα πλαστικά, συμπεριλαμβανομένων της μείωσης της χρήσης τους, του περιορισμού των επικίνδυνων ουσιών σε αυτά και της όσο το δυνατό μεγαλύτερης προώθησης της επαναχρησιμοποίησης και ανακύκλωσης τους. </a:t>
            </a:r>
          </a:p>
          <a:p>
            <a:endParaRPr lang="el-GR" dirty="0"/>
          </a:p>
          <a:p>
            <a:pPr marL="285750" indent="-285750">
              <a:buFont typeface="Wingdings" panose="05000000000000000000" pitchFamily="2" charset="2"/>
              <a:buChar char="ü"/>
            </a:pPr>
            <a:r>
              <a:rPr lang="el-GR" sz="1800" dirty="0"/>
              <a:t>Προώθηση νέων καινοτόμων λύσεων και πρότυπα που θα συμβάλουν στην ενεργή εμπλοκή της </a:t>
            </a:r>
            <a:r>
              <a:rPr lang="el-GR" sz="1800" b="1" dirty="0"/>
              <a:t>επιχειρηματικής κοινότητας </a:t>
            </a:r>
            <a:r>
              <a:rPr lang="el-GR" sz="1800" dirty="0"/>
              <a:t>και των συστημάτων </a:t>
            </a:r>
            <a:r>
              <a:rPr lang="el-GR" sz="1800" b="1" dirty="0"/>
              <a:t>διευρυμένης ευθύνης του παραγωγού</a:t>
            </a:r>
            <a:r>
              <a:rPr lang="el-GR" sz="1800" dirty="0"/>
              <a:t> στην κυκλική μετάβαση των πλαστικών</a:t>
            </a:r>
          </a:p>
          <a:p>
            <a:endParaRPr lang="el-GR" dirty="0"/>
          </a:p>
          <a:p>
            <a:r>
              <a:rPr lang="el-GR" i="1" dirty="0">
                <a:solidFill>
                  <a:srgbClr val="00B0F0"/>
                </a:solidFill>
              </a:rPr>
              <a:t>Νομοθετικές ρυθμίσεις (π.χ. εναρμονισμένα πρότυπα, επίτευξη υψηλότερης ποιότητας ανακύκλωσης) &amp; αναγκαίες παροχές κινήτρων (π.χ. σχέδια χορηγιών, μειωμένη φορολογία για </a:t>
            </a:r>
            <a:r>
              <a:rPr lang="el-GR" i="1" dirty="0" err="1">
                <a:solidFill>
                  <a:srgbClr val="00B0F0"/>
                </a:solidFill>
              </a:rPr>
              <a:t>επαναχρησιμοποίησιμα</a:t>
            </a:r>
            <a:r>
              <a:rPr lang="el-GR" i="1" dirty="0">
                <a:solidFill>
                  <a:srgbClr val="00B0F0"/>
                </a:solidFill>
              </a:rPr>
              <a:t> προϊόντα ή προϊόντα με ανακυκλωμένο περιεχόμενο).</a:t>
            </a:r>
            <a:endParaRPr lang="en-CY" i="1" dirty="0">
              <a:solidFill>
                <a:srgbClr val="00B0F0"/>
              </a:solidFill>
            </a:endParaRPr>
          </a:p>
        </p:txBody>
      </p:sp>
    </p:spTree>
    <p:extLst>
      <p:ext uri="{BB962C8B-B14F-4D97-AF65-F5344CB8AC3E}">
        <p14:creationId xmlns:p14="http://schemas.microsoft.com/office/powerpoint/2010/main" val="820391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0AE5F-D5F6-B723-57AA-823087210DBF}"/>
              </a:ext>
            </a:extLst>
          </p:cNvPr>
          <p:cNvPicPr>
            <a:picLocks noChangeAspect="1"/>
          </p:cNvPicPr>
          <p:nvPr/>
        </p:nvPicPr>
        <p:blipFill>
          <a:blip r:embed="rId2"/>
          <a:stretch>
            <a:fillRect/>
          </a:stretch>
        </p:blipFill>
        <p:spPr>
          <a:xfrm>
            <a:off x="0" y="0"/>
            <a:ext cx="12192000" cy="7001164"/>
          </a:xfrm>
          <a:prstGeom prst="rect">
            <a:avLst/>
          </a:prstGeom>
        </p:spPr>
      </p:pic>
    </p:spTree>
    <p:extLst>
      <p:ext uri="{BB962C8B-B14F-4D97-AF65-F5344CB8AC3E}">
        <p14:creationId xmlns:p14="http://schemas.microsoft.com/office/powerpoint/2010/main" val="2543628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15B07-0B94-EAD1-42AB-B5D482F26609}"/>
              </a:ext>
            </a:extLst>
          </p:cNvPr>
          <p:cNvPicPr>
            <a:picLocks noChangeAspect="1"/>
          </p:cNvPicPr>
          <p:nvPr/>
        </p:nvPicPr>
        <p:blipFill>
          <a:blip r:embed="rId2"/>
          <a:stretch>
            <a:fillRect/>
          </a:stretch>
        </p:blipFill>
        <p:spPr>
          <a:xfrm>
            <a:off x="275124" y="0"/>
            <a:ext cx="11916876" cy="6858000"/>
          </a:xfrm>
          <a:prstGeom prst="rect">
            <a:avLst/>
          </a:prstGeom>
        </p:spPr>
      </p:pic>
    </p:spTree>
    <p:extLst>
      <p:ext uri="{BB962C8B-B14F-4D97-AF65-F5344CB8AC3E}">
        <p14:creationId xmlns:p14="http://schemas.microsoft.com/office/powerpoint/2010/main" val="275418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3C5B-5184-FA56-D086-BB96A03BC213}"/>
              </a:ext>
            </a:extLst>
          </p:cNvPr>
          <p:cNvSpPr>
            <a:spLocks noGrp="1"/>
          </p:cNvSpPr>
          <p:nvPr>
            <p:ph type="title"/>
          </p:nvPr>
        </p:nvSpPr>
        <p:spPr>
          <a:xfrm>
            <a:off x="466428" y="0"/>
            <a:ext cx="11303326" cy="905069"/>
          </a:xfrm>
        </p:spPr>
        <p:txBody>
          <a:bodyPr>
            <a:normAutofit/>
          </a:bodyPr>
          <a:lstStyle/>
          <a:p>
            <a:r>
              <a:rPr lang="el-GR" sz="3200" b="1" dirty="0">
                <a:solidFill>
                  <a:schemeClr val="accent6">
                    <a:lumMod val="75000"/>
                  </a:schemeClr>
                </a:solidFill>
                <a:latin typeface="+mn-lt"/>
              </a:rPr>
              <a:t>ΣΧΕΔΙΟ ΔΙΑΧΕΙΡΙΣΗΣ ΔΗΜΟΤΙΚΩΝ ΑΠΟΒΛΗΤΩΝ 2022 – 2028 </a:t>
            </a:r>
            <a:endParaRPr lang="en-CY" sz="3200" b="1" dirty="0">
              <a:solidFill>
                <a:schemeClr val="accent6">
                  <a:lumMod val="75000"/>
                </a:schemeClr>
              </a:solidFill>
              <a:latin typeface="+mn-lt"/>
            </a:endParaRPr>
          </a:p>
        </p:txBody>
      </p:sp>
      <p:sp>
        <p:nvSpPr>
          <p:cNvPr id="7" name="Content Placeholder 2">
            <a:extLst>
              <a:ext uri="{FF2B5EF4-FFF2-40B4-BE49-F238E27FC236}">
                <a16:creationId xmlns:a16="http://schemas.microsoft.com/office/drawing/2014/main" id="{C86113AF-CA24-DA71-65D5-16FA69A1BD99}"/>
              </a:ext>
            </a:extLst>
          </p:cNvPr>
          <p:cNvSpPr>
            <a:spLocks noGrp="1"/>
          </p:cNvSpPr>
          <p:nvPr>
            <p:ph idx="1"/>
          </p:nvPr>
        </p:nvSpPr>
        <p:spPr>
          <a:xfrm>
            <a:off x="466429" y="774441"/>
            <a:ext cx="11303326" cy="5214880"/>
          </a:xfrm>
        </p:spPr>
        <p:txBody>
          <a:bodyPr lIns="180000" rIns="180000">
            <a:noAutofit/>
          </a:bodyPr>
          <a:lstStyle/>
          <a:p>
            <a:pPr marL="0" indent="0" algn="just">
              <a:lnSpc>
                <a:spcPct val="100000"/>
              </a:lnSpc>
              <a:spcBef>
                <a:spcPts val="600"/>
              </a:spcBef>
              <a:spcAft>
                <a:spcPts val="0"/>
              </a:spcAft>
              <a:buNone/>
            </a:pP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Το Σχέδιο Διαχείρισης Δημοτικών Αποβλήτων 2022 – 2028 περιλαμβάνει:</a:t>
            </a:r>
            <a:endParaRPr lang="en-CY"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52000" indent="-252000" algn="just">
              <a:lnSpc>
                <a:spcPct val="100000"/>
              </a:lnSpc>
              <a:spcBef>
                <a:spcPts val="600"/>
              </a:spcBef>
              <a:spcAft>
                <a:spcPts val="0"/>
              </a:spcAft>
              <a:buClr>
                <a:schemeClr val="accent2"/>
              </a:buClr>
              <a:buFont typeface="Symbol" panose="05050102010706020507" pitchFamily="18" charset="2"/>
              <a:buChar char=""/>
            </a:pP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Ανάλυση της </a:t>
            </a:r>
            <a:r>
              <a:rPr lang="el-GR" sz="2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υφιστάμενης κατάστασης </a:t>
            </a: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στη διαχείριση αποβλήτων</a:t>
            </a:r>
          </a:p>
          <a:p>
            <a:pPr marL="252000" indent="-252000" algn="just">
              <a:lnSpc>
                <a:spcPct val="100000"/>
              </a:lnSpc>
              <a:spcBef>
                <a:spcPts val="600"/>
              </a:spcBef>
              <a:spcAft>
                <a:spcPts val="0"/>
              </a:spcAft>
              <a:buClr>
                <a:schemeClr val="accent2"/>
              </a:buClr>
              <a:buFont typeface="Symbol" panose="05050102010706020507" pitchFamily="18" charset="2"/>
              <a:buChar char=""/>
            </a:pP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Ευρωπαϊκές </a:t>
            </a:r>
            <a:r>
              <a:rPr lang="el-GR" sz="2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υποχρεώσεις</a:t>
            </a: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και υφιστάμενη κατάσταση διαχείρισης αποβλήτων στην Κύπρο</a:t>
            </a:r>
          </a:p>
          <a:p>
            <a:pPr marL="252000" indent="-252000" algn="just">
              <a:lnSpc>
                <a:spcPct val="100000"/>
              </a:lnSpc>
              <a:spcBef>
                <a:spcPts val="600"/>
              </a:spcBef>
              <a:spcAft>
                <a:spcPts val="0"/>
              </a:spcAft>
              <a:buClr>
                <a:schemeClr val="accent2"/>
              </a:buClr>
              <a:buFont typeface="Symbol" panose="05050102010706020507" pitchFamily="18" charset="2"/>
              <a:buChar char=""/>
            </a:pP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Ανάλυση </a:t>
            </a:r>
            <a:r>
              <a:rPr lang="el-GR" sz="2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υφιστάμενης υποδομής </a:t>
            </a: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διαχείρισης αποβλήτων</a:t>
            </a:r>
          </a:p>
          <a:p>
            <a:pPr marL="252000" indent="-252000" algn="just">
              <a:lnSpc>
                <a:spcPct val="100000"/>
              </a:lnSpc>
              <a:spcBef>
                <a:spcPts val="600"/>
              </a:spcBef>
              <a:spcAft>
                <a:spcPts val="0"/>
              </a:spcAft>
              <a:buClr>
                <a:schemeClr val="accent2"/>
              </a:buClr>
              <a:buFont typeface="Symbol" panose="05050102010706020507" pitchFamily="18" charset="2"/>
              <a:buChar char=""/>
            </a:pPr>
            <a:r>
              <a:rPr lang="el-GR" sz="2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Προβλέψεις</a:t>
            </a:r>
            <a:r>
              <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στην παραγωγή και διαχείριση αποβλήτων</a:t>
            </a:r>
          </a:p>
          <a:p>
            <a:pPr marL="252000" indent="-252000" algn="just">
              <a:lnSpc>
                <a:spcPct val="100000"/>
              </a:lnSpc>
              <a:spcBef>
                <a:spcPts val="600"/>
              </a:spcBef>
              <a:spcAft>
                <a:spcPts val="0"/>
              </a:spcAft>
              <a:buClr>
                <a:schemeClr val="accent2"/>
              </a:buClr>
              <a:buFont typeface="Symbol" panose="05050102010706020507" pitchFamily="18" charset="2"/>
              <a:buChar char=""/>
            </a:pPr>
            <a:r>
              <a:rPr lang="el-GR" sz="2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Το Σχέδιο περιλαμβάνει μέτρα:</a:t>
            </a:r>
            <a:endPar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594900" lvl="2" indent="-342900" algn="just">
              <a:lnSpc>
                <a:spcPct val="100000"/>
              </a:lnSpc>
              <a:spcBef>
                <a:spcPts val="0"/>
              </a:spcBef>
              <a:spcAft>
                <a:spcPts val="0"/>
              </a:spcAft>
              <a:buClr>
                <a:schemeClr val="accent1"/>
              </a:buClr>
            </a:pPr>
            <a:r>
              <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μείωσης της δημιουργίας αποβλήτων</a:t>
            </a:r>
          </a:p>
          <a:p>
            <a:pPr marL="594900" lvl="2" indent="-342900" algn="just">
              <a:lnSpc>
                <a:spcPct val="100000"/>
              </a:lnSpc>
              <a:spcBef>
                <a:spcPts val="0"/>
              </a:spcBef>
              <a:spcAft>
                <a:spcPts val="0"/>
              </a:spcAft>
              <a:buClr>
                <a:schemeClr val="accent1"/>
              </a:buClr>
            </a:pPr>
            <a:r>
              <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προώθησης της επαναχρησιμοποίησης και προετοιμασίας για επαναχρησιμοποίηση</a:t>
            </a:r>
          </a:p>
          <a:p>
            <a:pPr marL="594900" lvl="2" indent="-342900" algn="just">
              <a:lnSpc>
                <a:spcPct val="100000"/>
              </a:lnSpc>
              <a:spcBef>
                <a:spcPts val="0"/>
              </a:spcBef>
              <a:spcAft>
                <a:spcPts val="0"/>
              </a:spcAft>
              <a:buClr>
                <a:schemeClr val="accent1"/>
              </a:buClr>
            </a:pPr>
            <a:r>
              <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στήριξης της </a:t>
            </a: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χωριστής συλλογής των δημοτικών αποβλήτων</a:t>
            </a:r>
          </a:p>
          <a:p>
            <a:pPr marL="594900" lvl="2" indent="-342900" algn="just">
              <a:lnSpc>
                <a:spcPct val="100000"/>
              </a:lnSpc>
              <a:spcBef>
                <a:spcPts val="0"/>
              </a:spcBef>
              <a:spcAft>
                <a:spcPts val="0"/>
              </a:spcAft>
              <a:buClr>
                <a:schemeClr val="accent1"/>
              </a:buClr>
            </a:pPr>
            <a:r>
              <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ενίσχυσης της διευρυμένης ευθύνης του παραγωγού </a:t>
            </a:r>
            <a:endParaRPr lang="en-US"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594900" lvl="2" indent="-342900" algn="just">
              <a:lnSpc>
                <a:spcPct val="100000"/>
              </a:lnSpc>
              <a:spcBef>
                <a:spcPts val="0"/>
              </a:spcBef>
              <a:spcAft>
                <a:spcPts val="0"/>
              </a:spcAft>
              <a:buClr>
                <a:schemeClr val="accent1"/>
              </a:buClr>
            </a:pP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ενίσχυσης της υποδομής διαχείρισης αποβλήτων</a:t>
            </a:r>
          </a:p>
          <a:p>
            <a:pPr marL="594900" lvl="2" indent="-342900" algn="just">
              <a:lnSpc>
                <a:spcPct val="100000"/>
              </a:lnSpc>
              <a:spcBef>
                <a:spcPts val="0"/>
              </a:spcBef>
              <a:spcAft>
                <a:spcPts val="0"/>
              </a:spcAft>
              <a:buClr>
                <a:schemeClr val="accent1"/>
              </a:buClr>
            </a:pPr>
            <a:r>
              <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επιθεώρησης και επιβολής </a:t>
            </a:r>
          </a:p>
          <a:p>
            <a:pPr marL="594900" lvl="2" indent="-342900" algn="just">
              <a:lnSpc>
                <a:spcPct val="100000"/>
              </a:lnSpc>
              <a:spcBef>
                <a:spcPts val="0"/>
              </a:spcBef>
              <a:spcAft>
                <a:spcPts val="0"/>
              </a:spcAft>
              <a:buClr>
                <a:schemeClr val="accent1"/>
              </a:buClr>
            </a:pPr>
            <a:r>
              <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ενίσχυσης της διοικητικής ικανότητας των εμπλεκομένων</a:t>
            </a:r>
          </a:p>
          <a:p>
            <a:pPr marL="594900" lvl="2" indent="-342900" algn="just">
              <a:lnSpc>
                <a:spcPct val="100000"/>
              </a:lnSpc>
              <a:spcBef>
                <a:spcPts val="0"/>
              </a:spcBef>
              <a:spcAft>
                <a:spcPts val="0"/>
              </a:spcAft>
              <a:buClr>
                <a:schemeClr val="accent1"/>
              </a:buClr>
            </a:pPr>
            <a:r>
              <a:rPr lang="el-GR"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ευαισθητοποίησης</a:t>
            </a:r>
            <a:endParaRPr lang="el-GR" sz="2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lvl="2" algn="just">
              <a:lnSpc>
                <a:spcPct val="100000"/>
              </a:lnSpc>
              <a:spcBef>
                <a:spcPts val="0"/>
              </a:spcBef>
              <a:spcAft>
                <a:spcPts val="0"/>
              </a:spcAft>
              <a:buClr>
                <a:schemeClr val="accent3">
                  <a:lumMod val="75000"/>
                </a:schemeClr>
              </a:buClr>
              <a:buFont typeface="Wingdings" panose="05000000000000000000" pitchFamily="2" charset="2"/>
              <a:buChar char="Ø"/>
            </a:pPr>
            <a:endParaRPr lang="en-CY"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None/>
            </a:pPr>
            <a:endParaRPr lang="en-CY" sz="2200" dirty="0"/>
          </a:p>
        </p:txBody>
      </p:sp>
    </p:spTree>
    <p:extLst>
      <p:ext uri="{BB962C8B-B14F-4D97-AF65-F5344CB8AC3E}">
        <p14:creationId xmlns:p14="http://schemas.microsoft.com/office/powerpoint/2010/main" val="426547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6709-B222-20F6-3981-FC418290E0D9}"/>
              </a:ext>
            </a:extLst>
          </p:cNvPr>
          <p:cNvSpPr>
            <a:spLocks noGrp="1"/>
          </p:cNvSpPr>
          <p:nvPr>
            <p:ph type="title"/>
          </p:nvPr>
        </p:nvSpPr>
        <p:spPr>
          <a:xfrm>
            <a:off x="263471" y="365127"/>
            <a:ext cx="11546237" cy="928981"/>
          </a:xfrm>
        </p:spPr>
        <p:txBody>
          <a:bodyPr>
            <a:normAutofit fontScale="90000"/>
          </a:bodyPr>
          <a:lstStyle/>
          <a:p>
            <a:r>
              <a:rPr lang="el-GR" sz="3200" b="1" dirty="0">
                <a:solidFill>
                  <a:schemeClr val="accent6">
                    <a:lumMod val="75000"/>
                  </a:schemeClr>
                </a:solidFill>
                <a:latin typeface="+mn-lt"/>
              </a:rPr>
              <a:t>Εθνικό Σχέδιο Δράσης για Ενίσχυση της Κυκλικής Οικονομίας 2021-2027</a:t>
            </a:r>
            <a:endParaRPr lang="en-CY" sz="3200" b="1" dirty="0">
              <a:solidFill>
                <a:schemeClr val="accent6">
                  <a:lumMod val="75000"/>
                </a:schemeClr>
              </a:solidFill>
              <a:latin typeface="+mn-lt"/>
            </a:endParaRPr>
          </a:p>
        </p:txBody>
      </p:sp>
      <p:sp>
        <p:nvSpPr>
          <p:cNvPr id="3" name="Content Placeholder 2">
            <a:extLst>
              <a:ext uri="{FF2B5EF4-FFF2-40B4-BE49-F238E27FC236}">
                <a16:creationId xmlns:a16="http://schemas.microsoft.com/office/drawing/2014/main" id="{518D801B-2C5D-113E-D7EE-D374E56ED249}"/>
              </a:ext>
            </a:extLst>
          </p:cNvPr>
          <p:cNvSpPr>
            <a:spLocks noGrp="1"/>
          </p:cNvSpPr>
          <p:nvPr>
            <p:ph idx="1"/>
          </p:nvPr>
        </p:nvSpPr>
        <p:spPr>
          <a:xfrm>
            <a:off x="325464" y="1139126"/>
            <a:ext cx="11028336" cy="5037838"/>
          </a:xfrm>
        </p:spPr>
        <p:txBody>
          <a:bodyPr>
            <a:normAutofit/>
          </a:bodyPr>
          <a:lstStyle/>
          <a:p>
            <a:pPr marL="0" indent="0" algn="just">
              <a:buNone/>
            </a:pPr>
            <a:r>
              <a:rPr lang="el-GR" sz="2000" b="1" dirty="0"/>
              <a:t>1ος Πυλώνας - Καλλιέργεια κουλτούρας κυκλικής οικονομίας</a:t>
            </a:r>
            <a:r>
              <a:rPr lang="el-GR" sz="2000" dirty="0"/>
              <a:t>: Περιλαμβάνει ενημέρωση της επιχειρηματικής κοινότητας και των καταναλωτών για τις προοπτικές και επιχειρηματικές ευκαιρίες της κυκλικής οικονομίας, ενημερωτική εκστρατεία για το σχέδιο βιώσιμης διαχείρισης «Πληρώνω Όσο Πετώ» και εκπαίδευση σε θέματα κυκλικότητας. </a:t>
            </a:r>
          </a:p>
          <a:p>
            <a:pPr marL="0" indent="0" algn="just">
              <a:buNone/>
            </a:pPr>
            <a:r>
              <a:rPr lang="el-GR" sz="2000" b="1" dirty="0"/>
              <a:t>2ος Πυλώνας - Παροχή κινήτρων για επενδύσεις στην κυκλική οικονομία</a:t>
            </a:r>
            <a:r>
              <a:rPr lang="el-GR" sz="2000" dirty="0"/>
              <a:t>: Περιλαμβάνει τη δημιουργία Σχεδίου παροχής συμβουλευτικών υπηρεσιών και χρηματοδοτικής καθοδήγησης, τη δημιουργία σχεδίων χορηγιών «</a:t>
            </a:r>
            <a:r>
              <a:rPr lang="el-GR" sz="2000" dirty="0" err="1"/>
              <a:t>Go</a:t>
            </a:r>
            <a:r>
              <a:rPr lang="el-GR" sz="2000" dirty="0"/>
              <a:t> </a:t>
            </a:r>
            <a:r>
              <a:rPr lang="el-GR" sz="2000" dirty="0" err="1"/>
              <a:t>Circular</a:t>
            </a:r>
            <a:r>
              <a:rPr lang="el-GR" sz="2000" dirty="0"/>
              <a:t>» από το Ίδρυμα Έρευνας και Καινοτομίας για ανάπτυξη νέων προϊόντων και υπηρεσιών κυκλικότητας, και την αξιοποίηση σχεδίων της </a:t>
            </a:r>
            <a:r>
              <a:rPr lang="el-GR" sz="2000" dirty="0" err="1"/>
              <a:t>ΑνΑΔ</a:t>
            </a:r>
            <a:r>
              <a:rPr lang="el-GR" sz="2000" dirty="0"/>
              <a:t> για εκπαίδευση σε θέματα κυκλικότητας.</a:t>
            </a:r>
          </a:p>
          <a:p>
            <a:pPr marL="0" indent="0" algn="just">
              <a:buNone/>
            </a:pPr>
            <a:r>
              <a:rPr lang="el-GR" sz="2000" b="1" dirty="0"/>
              <a:t>3ος Πυλώνας - Δημιουργία υποδομών κυκλικής οικονομίας: </a:t>
            </a:r>
            <a:r>
              <a:rPr lang="el-GR" sz="2000" dirty="0"/>
              <a:t>Εκπόνηση μελέτης για καθορισμό αποβλήτων που θα αποχαρακτηριστούν, </a:t>
            </a:r>
            <a:r>
              <a:rPr lang="el-GR" sz="2000" b="1" dirty="0">
                <a:solidFill>
                  <a:schemeClr val="accent1">
                    <a:lumMod val="75000"/>
                  </a:schemeClr>
                </a:solidFill>
              </a:rPr>
              <a:t>δημιουργία διαδικτυακής πλατφόρμας </a:t>
            </a:r>
            <a:r>
              <a:rPr lang="el-GR" sz="2000" b="1" dirty="0"/>
              <a:t>που θα παρέχει τη δυνατότητα σε επιχειρήσεις να μοιράζονται εξοπλισμό, υπηρεσίες, εγκαταστάσεις, απόβλητα κ.ά</a:t>
            </a:r>
            <a:r>
              <a:rPr lang="el-GR" sz="2000" dirty="0"/>
              <a:t>., και δημιουργία ολοκληρωμένου συστήματος εποπτείας και παρακολούθησης έργων διαχείρισης αποβλήτων</a:t>
            </a:r>
          </a:p>
          <a:p>
            <a:pPr marL="0" indent="0" algn="just">
              <a:buNone/>
            </a:pPr>
            <a:r>
              <a:rPr lang="el-GR" sz="2000" b="1" dirty="0"/>
              <a:t>4ος Πυλώνας - Διαχείριση δημοτικών αποβλήτων</a:t>
            </a:r>
          </a:p>
        </p:txBody>
      </p:sp>
    </p:spTree>
    <p:extLst>
      <p:ext uri="{BB962C8B-B14F-4D97-AF65-F5344CB8AC3E}">
        <p14:creationId xmlns:p14="http://schemas.microsoft.com/office/powerpoint/2010/main" val="752074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4237</TotalTime>
  <Words>1478</Words>
  <Application>Microsoft Office PowerPoint</Application>
  <PresentationFormat>Widescreen</PresentationFormat>
  <Paragraphs>125</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Symbol</vt:lpstr>
      <vt:lpstr>Wingdings</vt:lpstr>
      <vt:lpstr>Office Theme</vt:lpstr>
      <vt:lpstr>ΠΑΓΚΟΣΜΙΑ ΜΕΡΑ ΠΕΡΙΒΑΛΛΟΝΤΟΣ  </vt:lpstr>
      <vt:lpstr>50χρόνα Παγκόσμιας Μέρας Περιβάλλοντος με θέμα την πρόληψη της Πλαστικής Ρύπανσης     https://www.linkedin.com/feed/update/urn:li:activity:7071108332375166976?utm_source=share&amp;utm_medium=member_ios </vt:lpstr>
      <vt:lpstr>PowerPoint Presentation</vt:lpstr>
      <vt:lpstr>PowerPoint Presentation</vt:lpstr>
      <vt:lpstr>PowerPoint Presentation</vt:lpstr>
      <vt:lpstr>PowerPoint Presentation</vt:lpstr>
      <vt:lpstr>PowerPoint Presentation</vt:lpstr>
      <vt:lpstr>ΣΧΕΔΙΟ ΔΙΑΧΕΙΡΙΣΗΣ ΔΗΜΟΤΙΚΩΝ ΑΠΟΒΛΗΤΩΝ 2022 – 2028 </vt:lpstr>
      <vt:lpstr>Εθνικό Σχέδιο Δράσης για Ενίσχυση της Κυκλικής Οικονομίας 2021-2027</vt:lpstr>
      <vt:lpstr>ΤΡΟΠΟΠΟΙΗΣΕΙΣ ΝΟΜΩΝ ΑΠΟΒΛΗΤΩΝ</vt:lpstr>
      <vt:lpstr>ΤΡΟΠΟΠΟΙΗΣΕΙΣ ΝΟΜΩΝ ΑΠΟΒΛΗΤΩΝ</vt:lpstr>
      <vt:lpstr>LIFE-IP CYzero WASTE - “Intelligent monitoring and efficient waste reduction in Cyprus Island”  (LIFE20 IPE/CY/000011) </vt:lpstr>
      <vt:lpstr>ΕΥΡΩΠΑΙΚΗ ΕΒΔΟΜΑΔΑ ΠΡΟΛΗΨΗΣ ΔΗΜΙΟΥΡΓΙΑΣ ΑΠΟΒΛΗΤΩΝ (κάθε 3η εβδομάδα Νοεμβρίου) </vt:lpstr>
      <vt:lpstr>PowerPoint Presentation</vt:lpstr>
      <vt:lpstr>ΠΡΟΓΡΑΜΜΑ ΠΡΟΛΗΨΗΣ ΔΗΜΙΟΥΡΓΙΑΣ ΑΠΟΒΛΗΤΩΝ </vt:lpstr>
      <vt:lpstr>ΠΡΟΓΡΑΜΜΑ ΠΡΟΛΗΨΗΣ ΔΗΜΙΟΥΡΓΙΑΣ ΑΠΟΒΛΗΤΩΝ </vt:lpstr>
      <vt:lpstr>PowerPoint Presentation</vt:lpstr>
      <vt:lpstr> ΕΥΧΑΡΙΣΤΟΥΜΕ ΓΙΑ ΤΗΝ ΠΡΟΣΟΧΗ ΣΑΣ!!!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Dikigoropoulou  Nasia</dc:creator>
  <cp:lastModifiedBy>Constantinidou  Joanna</cp:lastModifiedBy>
  <cp:revision>35</cp:revision>
  <cp:lastPrinted>2022-12-06T13:24:43Z</cp:lastPrinted>
  <dcterms:created xsi:type="dcterms:W3CDTF">2022-11-16T06:15:14Z</dcterms:created>
  <dcterms:modified xsi:type="dcterms:W3CDTF">2023-06-06T12:25:03Z</dcterms:modified>
</cp:coreProperties>
</file>