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7" r:id="rId8"/>
    <p:sldId id="266" r:id="rId9"/>
    <p:sldId id="259" r:id="rId10"/>
  </p:sldIdLst>
  <p:sldSz cx="12192000" cy="6858000"/>
  <p:notesSz cx="6797675" cy="9929813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FF3737"/>
    <a:srgbClr val="DA00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CCB0A-C161-4C94-9D6E-F9F982CE94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2C0CD6-89FF-4BF6-9E33-6934AF7B8070}">
      <dgm:prSet/>
      <dgm:spPr/>
      <dgm:t>
        <a:bodyPr/>
        <a:lstStyle/>
        <a:p>
          <a:r>
            <a:rPr lang="el-GR"/>
            <a:t>Περιγραφή της Δράσης 3 του έργου</a:t>
          </a:r>
          <a:endParaRPr lang="en-US"/>
        </a:p>
      </dgm:t>
    </dgm:pt>
    <dgm:pt modelId="{60C88C4F-C898-4303-8261-FEF3EF4D817B}" type="parTrans" cxnId="{6DD9B0C4-8388-4848-921F-A21412BC685D}">
      <dgm:prSet/>
      <dgm:spPr/>
      <dgm:t>
        <a:bodyPr/>
        <a:lstStyle/>
        <a:p>
          <a:endParaRPr lang="en-US"/>
        </a:p>
      </dgm:t>
    </dgm:pt>
    <dgm:pt modelId="{3730345B-9E14-4986-9D92-B980CA326FFD}" type="sibTrans" cxnId="{6DD9B0C4-8388-4848-921F-A21412BC685D}">
      <dgm:prSet/>
      <dgm:spPr/>
      <dgm:t>
        <a:bodyPr/>
        <a:lstStyle/>
        <a:p>
          <a:endParaRPr lang="en-US"/>
        </a:p>
      </dgm:t>
    </dgm:pt>
    <dgm:pt modelId="{9935A64B-E6F6-4E95-B0C7-9A6345A48050}">
      <dgm:prSet/>
      <dgm:spPr/>
      <dgm:t>
        <a:bodyPr/>
        <a:lstStyle/>
        <a:p>
          <a:r>
            <a:rPr lang="el-GR"/>
            <a:t>Σκοπός της Δράσης </a:t>
          </a:r>
          <a:endParaRPr lang="en-US"/>
        </a:p>
      </dgm:t>
    </dgm:pt>
    <dgm:pt modelId="{4975335E-5BB1-4F2F-BCA0-33B94227D51D}" type="parTrans" cxnId="{3DADADB3-8D9F-4F5D-867D-88D6C3CD7AF6}">
      <dgm:prSet/>
      <dgm:spPr/>
      <dgm:t>
        <a:bodyPr/>
        <a:lstStyle/>
        <a:p>
          <a:endParaRPr lang="en-US"/>
        </a:p>
      </dgm:t>
    </dgm:pt>
    <dgm:pt modelId="{2703D9C3-3BB7-49F5-97FF-0A087659A2BF}" type="sibTrans" cxnId="{3DADADB3-8D9F-4F5D-867D-88D6C3CD7AF6}">
      <dgm:prSet/>
      <dgm:spPr/>
      <dgm:t>
        <a:bodyPr/>
        <a:lstStyle/>
        <a:p>
          <a:endParaRPr lang="en-US"/>
        </a:p>
      </dgm:t>
    </dgm:pt>
    <dgm:pt modelId="{9B7E0689-C9E1-4F4D-8FFA-E8F5CCCF7A37}">
      <dgm:prSet/>
      <dgm:spPr/>
      <dgm:t>
        <a:bodyPr/>
        <a:lstStyle/>
        <a:p>
          <a:r>
            <a:rPr lang="el-GR"/>
            <a:t>Στόχος της δράσης </a:t>
          </a:r>
          <a:endParaRPr lang="en-US"/>
        </a:p>
      </dgm:t>
    </dgm:pt>
    <dgm:pt modelId="{5099EA21-0F39-4B51-BC5C-268D462B5047}" type="parTrans" cxnId="{1F1B34EF-A6FF-44BA-99CB-66337760704C}">
      <dgm:prSet/>
      <dgm:spPr/>
      <dgm:t>
        <a:bodyPr/>
        <a:lstStyle/>
        <a:p>
          <a:endParaRPr lang="en-US"/>
        </a:p>
      </dgm:t>
    </dgm:pt>
    <dgm:pt modelId="{C2197030-20D7-4B09-BF31-3E9813CEF2CF}" type="sibTrans" cxnId="{1F1B34EF-A6FF-44BA-99CB-66337760704C}">
      <dgm:prSet/>
      <dgm:spPr/>
      <dgm:t>
        <a:bodyPr/>
        <a:lstStyle/>
        <a:p>
          <a:endParaRPr lang="en-US"/>
        </a:p>
      </dgm:t>
    </dgm:pt>
    <dgm:pt modelId="{3BB8D2EC-98B5-4DD9-9A2F-ED6D35984CDB}">
      <dgm:prSet/>
      <dgm:spPr/>
      <dgm:t>
        <a:bodyPr/>
        <a:lstStyle/>
        <a:p>
          <a:r>
            <a:rPr lang="el-GR"/>
            <a:t>Μεθοδολογία που θα ακολουθηθεί  </a:t>
          </a:r>
          <a:endParaRPr lang="en-US"/>
        </a:p>
      </dgm:t>
    </dgm:pt>
    <dgm:pt modelId="{4C1AB1B9-CD41-4BC1-A89C-0A497BFEDD35}" type="parTrans" cxnId="{85A3EA43-2815-44EF-8959-33F283A510F8}">
      <dgm:prSet/>
      <dgm:spPr/>
      <dgm:t>
        <a:bodyPr/>
        <a:lstStyle/>
        <a:p>
          <a:endParaRPr lang="en-US"/>
        </a:p>
      </dgm:t>
    </dgm:pt>
    <dgm:pt modelId="{7EBB0596-AD52-4394-9CA9-97502ABA4971}" type="sibTrans" cxnId="{85A3EA43-2815-44EF-8959-33F283A510F8}">
      <dgm:prSet/>
      <dgm:spPr/>
      <dgm:t>
        <a:bodyPr/>
        <a:lstStyle/>
        <a:p>
          <a:endParaRPr lang="en-US"/>
        </a:p>
      </dgm:t>
    </dgm:pt>
    <dgm:pt modelId="{CDDE7825-3AB7-4244-9EA6-968CD5D862A3}">
      <dgm:prSet/>
      <dgm:spPr/>
      <dgm:t>
        <a:bodyPr/>
        <a:lstStyle/>
        <a:p>
          <a:r>
            <a:rPr lang="el-GR"/>
            <a:t>Αναμενόμενα αποτελέσματα </a:t>
          </a:r>
          <a:endParaRPr lang="en-US"/>
        </a:p>
      </dgm:t>
    </dgm:pt>
    <dgm:pt modelId="{B33AF50A-04E6-47DA-AD29-AB8063359AAE}" type="parTrans" cxnId="{067C95AF-288E-4466-B170-4EDAAA67FE24}">
      <dgm:prSet/>
      <dgm:spPr/>
      <dgm:t>
        <a:bodyPr/>
        <a:lstStyle/>
        <a:p>
          <a:endParaRPr lang="en-US"/>
        </a:p>
      </dgm:t>
    </dgm:pt>
    <dgm:pt modelId="{FBF7153E-8304-4A10-A10D-2B440EEC9417}" type="sibTrans" cxnId="{067C95AF-288E-4466-B170-4EDAAA67FE24}">
      <dgm:prSet/>
      <dgm:spPr/>
      <dgm:t>
        <a:bodyPr/>
        <a:lstStyle/>
        <a:p>
          <a:endParaRPr lang="en-US"/>
        </a:p>
      </dgm:t>
    </dgm:pt>
    <dgm:pt modelId="{3279D85E-66D9-4E20-9A50-B7CE95F79189}" type="pres">
      <dgm:prSet presAssocID="{764CCB0A-C161-4C94-9D6E-F9F982CE94C2}" presName="linear" presStyleCnt="0">
        <dgm:presLayoutVars>
          <dgm:animLvl val="lvl"/>
          <dgm:resizeHandles val="exact"/>
        </dgm:presLayoutVars>
      </dgm:prSet>
      <dgm:spPr/>
    </dgm:pt>
    <dgm:pt modelId="{634A60B8-0AE9-4F69-99D3-EEA8095670CB}" type="pres">
      <dgm:prSet presAssocID="{602C0CD6-89FF-4BF6-9E33-6934AF7B807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141C902-3DA6-414A-9A10-8187E366EFD7}" type="pres">
      <dgm:prSet presAssocID="{3730345B-9E14-4986-9D92-B980CA326FFD}" presName="spacer" presStyleCnt="0"/>
      <dgm:spPr/>
    </dgm:pt>
    <dgm:pt modelId="{AD3B1F0D-E61D-4836-880D-BA3B18991A12}" type="pres">
      <dgm:prSet presAssocID="{9935A64B-E6F6-4E95-B0C7-9A6345A4805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35DD1F1-B1F0-445A-989C-EA500581A358}" type="pres">
      <dgm:prSet presAssocID="{2703D9C3-3BB7-49F5-97FF-0A087659A2BF}" presName="spacer" presStyleCnt="0"/>
      <dgm:spPr/>
    </dgm:pt>
    <dgm:pt modelId="{07D3C52B-AF88-41C5-A781-1F5A757F4898}" type="pres">
      <dgm:prSet presAssocID="{9B7E0689-C9E1-4F4D-8FFA-E8F5CCCF7A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E328BC0-CBDE-41CC-AC6F-FCBA43F29AB0}" type="pres">
      <dgm:prSet presAssocID="{C2197030-20D7-4B09-BF31-3E9813CEF2CF}" presName="spacer" presStyleCnt="0"/>
      <dgm:spPr/>
    </dgm:pt>
    <dgm:pt modelId="{C5E045F1-9642-4DF3-B98E-0A4F79285969}" type="pres">
      <dgm:prSet presAssocID="{3BB8D2EC-98B5-4DD9-9A2F-ED6D35984CD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DDB4121-A151-4FC3-929F-3D65E8BD6917}" type="pres">
      <dgm:prSet presAssocID="{7EBB0596-AD52-4394-9CA9-97502ABA4971}" presName="spacer" presStyleCnt="0"/>
      <dgm:spPr/>
    </dgm:pt>
    <dgm:pt modelId="{C62CF20B-769D-43DF-9194-AE2DF7E963FA}" type="pres">
      <dgm:prSet presAssocID="{CDDE7825-3AB7-4244-9EA6-968CD5D862A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4D4123C-983A-4452-8BF8-E38EC77A488D}" type="presOf" srcId="{9935A64B-E6F6-4E95-B0C7-9A6345A48050}" destId="{AD3B1F0D-E61D-4836-880D-BA3B18991A12}" srcOrd="0" destOrd="0" presId="urn:microsoft.com/office/officeart/2005/8/layout/vList2"/>
    <dgm:cxn modelId="{778F305B-47A5-42EA-9300-B770477CF430}" type="presOf" srcId="{9B7E0689-C9E1-4F4D-8FFA-E8F5CCCF7A37}" destId="{07D3C52B-AF88-41C5-A781-1F5A757F4898}" srcOrd="0" destOrd="0" presId="urn:microsoft.com/office/officeart/2005/8/layout/vList2"/>
    <dgm:cxn modelId="{85A3EA43-2815-44EF-8959-33F283A510F8}" srcId="{764CCB0A-C161-4C94-9D6E-F9F982CE94C2}" destId="{3BB8D2EC-98B5-4DD9-9A2F-ED6D35984CDB}" srcOrd="3" destOrd="0" parTransId="{4C1AB1B9-CD41-4BC1-A89C-0A497BFEDD35}" sibTransId="{7EBB0596-AD52-4394-9CA9-97502ABA4971}"/>
    <dgm:cxn modelId="{19DBB766-BF29-4651-908B-82507B22AC29}" type="presOf" srcId="{3BB8D2EC-98B5-4DD9-9A2F-ED6D35984CDB}" destId="{C5E045F1-9642-4DF3-B98E-0A4F79285969}" srcOrd="0" destOrd="0" presId="urn:microsoft.com/office/officeart/2005/8/layout/vList2"/>
    <dgm:cxn modelId="{E2E13FAD-4BC1-4E55-83D7-328B1CCF664F}" type="presOf" srcId="{CDDE7825-3AB7-4244-9EA6-968CD5D862A3}" destId="{C62CF20B-769D-43DF-9194-AE2DF7E963FA}" srcOrd="0" destOrd="0" presId="urn:microsoft.com/office/officeart/2005/8/layout/vList2"/>
    <dgm:cxn modelId="{067C95AF-288E-4466-B170-4EDAAA67FE24}" srcId="{764CCB0A-C161-4C94-9D6E-F9F982CE94C2}" destId="{CDDE7825-3AB7-4244-9EA6-968CD5D862A3}" srcOrd="4" destOrd="0" parTransId="{B33AF50A-04E6-47DA-AD29-AB8063359AAE}" sibTransId="{FBF7153E-8304-4A10-A10D-2B440EEC9417}"/>
    <dgm:cxn modelId="{3DADADB3-8D9F-4F5D-867D-88D6C3CD7AF6}" srcId="{764CCB0A-C161-4C94-9D6E-F9F982CE94C2}" destId="{9935A64B-E6F6-4E95-B0C7-9A6345A48050}" srcOrd="1" destOrd="0" parTransId="{4975335E-5BB1-4F2F-BCA0-33B94227D51D}" sibTransId="{2703D9C3-3BB7-49F5-97FF-0A087659A2BF}"/>
    <dgm:cxn modelId="{9E8851B4-6310-4088-AA2F-E2316C98B7DD}" type="presOf" srcId="{764CCB0A-C161-4C94-9D6E-F9F982CE94C2}" destId="{3279D85E-66D9-4E20-9A50-B7CE95F79189}" srcOrd="0" destOrd="0" presId="urn:microsoft.com/office/officeart/2005/8/layout/vList2"/>
    <dgm:cxn modelId="{6DD9B0C4-8388-4848-921F-A21412BC685D}" srcId="{764CCB0A-C161-4C94-9D6E-F9F982CE94C2}" destId="{602C0CD6-89FF-4BF6-9E33-6934AF7B8070}" srcOrd="0" destOrd="0" parTransId="{60C88C4F-C898-4303-8261-FEF3EF4D817B}" sibTransId="{3730345B-9E14-4986-9D92-B980CA326FFD}"/>
    <dgm:cxn modelId="{1F1B34EF-A6FF-44BA-99CB-66337760704C}" srcId="{764CCB0A-C161-4C94-9D6E-F9F982CE94C2}" destId="{9B7E0689-C9E1-4F4D-8FFA-E8F5CCCF7A37}" srcOrd="2" destOrd="0" parTransId="{5099EA21-0F39-4B51-BC5C-268D462B5047}" sibTransId="{C2197030-20D7-4B09-BF31-3E9813CEF2CF}"/>
    <dgm:cxn modelId="{2FE277FA-0B5D-4FE4-B753-5F12B39061EF}" type="presOf" srcId="{602C0CD6-89FF-4BF6-9E33-6934AF7B8070}" destId="{634A60B8-0AE9-4F69-99D3-EEA8095670CB}" srcOrd="0" destOrd="0" presId="urn:microsoft.com/office/officeart/2005/8/layout/vList2"/>
    <dgm:cxn modelId="{2D9C1F0E-5FED-4CEA-ADF4-91FBA1D84907}" type="presParOf" srcId="{3279D85E-66D9-4E20-9A50-B7CE95F79189}" destId="{634A60B8-0AE9-4F69-99D3-EEA8095670CB}" srcOrd="0" destOrd="0" presId="urn:microsoft.com/office/officeart/2005/8/layout/vList2"/>
    <dgm:cxn modelId="{945781A6-FECB-412E-ACBA-F2633DB21152}" type="presParOf" srcId="{3279D85E-66D9-4E20-9A50-B7CE95F79189}" destId="{0141C902-3DA6-414A-9A10-8187E366EFD7}" srcOrd="1" destOrd="0" presId="urn:microsoft.com/office/officeart/2005/8/layout/vList2"/>
    <dgm:cxn modelId="{94EFE7F9-AE4D-45DD-9909-C295FC40BB0D}" type="presParOf" srcId="{3279D85E-66D9-4E20-9A50-B7CE95F79189}" destId="{AD3B1F0D-E61D-4836-880D-BA3B18991A12}" srcOrd="2" destOrd="0" presId="urn:microsoft.com/office/officeart/2005/8/layout/vList2"/>
    <dgm:cxn modelId="{1EFE9B7C-A74C-4D1E-90B3-3230AF3C33A4}" type="presParOf" srcId="{3279D85E-66D9-4E20-9A50-B7CE95F79189}" destId="{835DD1F1-B1F0-445A-989C-EA500581A358}" srcOrd="3" destOrd="0" presId="urn:microsoft.com/office/officeart/2005/8/layout/vList2"/>
    <dgm:cxn modelId="{1A9840AC-CDFE-442A-A0F3-7223BAD9FAA5}" type="presParOf" srcId="{3279D85E-66D9-4E20-9A50-B7CE95F79189}" destId="{07D3C52B-AF88-41C5-A781-1F5A757F4898}" srcOrd="4" destOrd="0" presId="urn:microsoft.com/office/officeart/2005/8/layout/vList2"/>
    <dgm:cxn modelId="{9A95A14D-2550-4726-80C2-3EE135459F58}" type="presParOf" srcId="{3279D85E-66D9-4E20-9A50-B7CE95F79189}" destId="{4E328BC0-CBDE-41CC-AC6F-FCBA43F29AB0}" srcOrd="5" destOrd="0" presId="urn:microsoft.com/office/officeart/2005/8/layout/vList2"/>
    <dgm:cxn modelId="{4B94FAE1-C312-4B7C-8230-03FBB64BB7BA}" type="presParOf" srcId="{3279D85E-66D9-4E20-9A50-B7CE95F79189}" destId="{C5E045F1-9642-4DF3-B98E-0A4F79285969}" srcOrd="6" destOrd="0" presId="urn:microsoft.com/office/officeart/2005/8/layout/vList2"/>
    <dgm:cxn modelId="{B914E420-668C-4736-9023-9C4307A43A86}" type="presParOf" srcId="{3279D85E-66D9-4E20-9A50-B7CE95F79189}" destId="{7DDB4121-A151-4FC3-929F-3D65E8BD6917}" srcOrd="7" destOrd="0" presId="urn:microsoft.com/office/officeart/2005/8/layout/vList2"/>
    <dgm:cxn modelId="{21FFD32C-CCF1-46A8-9AD3-54CBD88370C9}" type="presParOf" srcId="{3279D85E-66D9-4E20-9A50-B7CE95F79189}" destId="{C62CF20B-769D-43DF-9194-AE2DF7E963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A60B8-0AE9-4F69-99D3-EEA8095670CB}">
      <dsp:nvSpPr>
        <dsp:cNvPr id="0" name=""/>
        <dsp:cNvSpPr/>
      </dsp:nvSpPr>
      <dsp:spPr>
        <a:xfrm>
          <a:off x="0" y="57138"/>
          <a:ext cx="529501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Περιγραφή της Δράσης 3 του έργου</a:t>
          </a:r>
          <a:endParaRPr lang="en-US" sz="2400" kern="1200"/>
        </a:p>
      </dsp:txBody>
      <dsp:txXfrm>
        <a:off x="28100" y="85238"/>
        <a:ext cx="5238815" cy="519439"/>
      </dsp:txXfrm>
    </dsp:sp>
    <dsp:sp modelId="{AD3B1F0D-E61D-4836-880D-BA3B18991A12}">
      <dsp:nvSpPr>
        <dsp:cNvPr id="0" name=""/>
        <dsp:cNvSpPr/>
      </dsp:nvSpPr>
      <dsp:spPr>
        <a:xfrm>
          <a:off x="0" y="701898"/>
          <a:ext cx="529501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Σκοπός της Δράσης </a:t>
          </a:r>
          <a:endParaRPr lang="en-US" sz="2400" kern="1200"/>
        </a:p>
      </dsp:txBody>
      <dsp:txXfrm>
        <a:off x="28100" y="729998"/>
        <a:ext cx="5238815" cy="519439"/>
      </dsp:txXfrm>
    </dsp:sp>
    <dsp:sp modelId="{07D3C52B-AF88-41C5-A781-1F5A757F4898}">
      <dsp:nvSpPr>
        <dsp:cNvPr id="0" name=""/>
        <dsp:cNvSpPr/>
      </dsp:nvSpPr>
      <dsp:spPr>
        <a:xfrm>
          <a:off x="0" y="1346658"/>
          <a:ext cx="529501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Στόχος της δράσης </a:t>
          </a:r>
          <a:endParaRPr lang="en-US" sz="2400" kern="1200"/>
        </a:p>
      </dsp:txBody>
      <dsp:txXfrm>
        <a:off x="28100" y="1374758"/>
        <a:ext cx="5238815" cy="519439"/>
      </dsp:txXfrm>
    </dsp:sp>
    <dsp:sp modelId="{C5E045F1-9642-4DF3-B98E-0A4F79285969}">
      <dsp:nvSpPr>
        <dsp:cNvPr id="0" name=""/>
        <dsp:cNvSpPr/>
      </dsp:nvSpPr>
      <dsp:spPr>
        <a:xfrm>
          <a:off x="0" y="1991418"/>
          <a:ext cx="529501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Μεθοδολογία που θα ακολουθηθεί  </a:t>
          </a:r>
          <a:endParaRPr lang="en-US" sz="2400" kern="1200"/>
        </a:p>
      </dsp:txBody>
      <dsp:txXfrm>
        <a:off x="28100" y="2019518"/>
        <a:ext cx="5238815" cy="519439"/>
      </dsp:txXfrm>
    </dsp:sp>
    <dsp:sp modelId="{C62CF20B-769D-43DF-9194-AE2DF7E963FA}">
      <dsp:nvSpPr>
        <dsp:cNvPr id="0" name=""/>
        <dsp:cNvSpPr/>
      </dsp:nvSpPr>
      <dsp:spPr>
        <a:xfrm>
          <a:off x="0" y="2636178"/>
          <a:ext cx="529501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Αναμενόμενα αποτελέσματα </a:t>
          </a:r>
          <a:endParaRPr lang="en-US" sz="2400" kern="1200"/>
        </a:p>
      </dsp:txBody>
      <dsp:txXfrm>
        <a:off x="28100" y="2664278"/>
        <a:ext cx="5238815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35CC-25EF-D9ED-39A0-FE628423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97F9A-5910-C3ED-565A-56EF828B4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49A6-3EB9-115C-17DA-1FE21CB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E3E78-F1D2-A8DC-838D-22C2C030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B2432-C404-6712-F3D7-3B91DE57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3535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F517-2DBC-633A-1F40-B5599237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0341C-3BEF-83F8-6B24-FEC904F30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E04DC-7203-CF5E-8972-2577B218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A70C-FC2A-8129-0631-4DABD918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EC0B-6BEB-C5D8-66B7-8F767447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9206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F38AC-2A7F-95DE-4F25-28499FF32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5FB12-63B9-100A-AD03-0AAE8F7ED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F3F76-84F5-4D19-5F35-511FF001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F2048-E076-E49C-4C1C-F1838DEF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2878-DF81-88E8-F368-F67D2288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06725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D8C4-0E38-BCA1-BB9D-9CAB58AC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3E28-75AA-14B5-3900-0F2515E76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FE892-39D1-B8CF-6038-2D8EFF90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82255-E022-033A-5113-0CE69CCA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FB2C-680D-529E-734B-CC1ABAEB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2420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5CBB-FA5A-30CE-AF5B-BD5F19A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9A9E8-E3A0-5487-AA81-27520DCF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3DF81-4B39-7234-0E72-5FEE3E0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1DAA-CAE5-69BF-6C4B-BE0B0974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CAEEB-C5AA-46EB-5906-690FE2B6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2288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7339-4B1E-A4FD-B67A-87E772B4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6DDD-4F0F-FC17-5D51-48B97DEF0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05411-78C0-BB72-AA0A-9D6DB0B62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961FB-74C7-B0B9-D1A6-CC875B6B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E1FF3-1EF8-207A-BA7C-6EB3389B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29589-A116-CAA9-8276-E844B5F1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3266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920B-9C4D-85B4-435E-744EB326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FF907-3D06-23FA-4D89-AF88893E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95C77-1054-9ACE-A863-1DC5EF067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C4A65-B006-8B64-BAEC-22DAD1630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E5976-28AB-32BD-FABC-20225C35F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F35AA-B299-315D-E370-524BBF17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407AC-82DA-865F-D847-20DFAB9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03B45-0028-BA3F-F05C-E94D82AF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2151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2892-E56E-A380-2CDC-3F895FB1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904CD-F119-D94A-EBC0-6D939837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E530D-F1F5-7502-C8DD-D862600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45D89-6AFF-3A1C-0626-39E73E4F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2083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66432-7D6A-4F87-F1CA-DD5F280E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9F4C6-1BA6-0CBC-3E26-1CDC69E4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F9876-0DDA-382C-CFC2-A1C7A4BA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286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1AAD-A43F-3410-9FC6-29086F5E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6B61-0A76-4C66-5B72-628B2FC4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29C1F-7D8A-AD0E-7856-9BFB0F55A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9F3AE-1F4D-F1A3-4A16-C8883EEF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B3978-097D-B25C-4D3F-2B281319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8D76A-3788-5B66-F7B9-1FA745B1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0678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7562-4D9D-DF89-DE60-0C79431F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6062A-1240-C1D0-1379-F0BAFE8A9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91084-F2E0-50CF-BCAE-128097EDE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EB09D-D43C-B6BB-BE85-3DFEDBED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FF197-224B-A02A-DD51-0820C27A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A9F4D-8717-15F8-7A03-5BEEEB40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46821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DDA21-DA1D-5458-79E5-ADB94A38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CF367-9D03-5B1B-D401-8BBCBDF2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4D390-0E57-95A9-5106-DAE60AC59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F9C3-B9EA-4ADB-A41C-7F46F2A2BDF9}" type="datetimeFigureOut">
              <a:rPr lang="en-CY" smtClean="0"/>
              <a:t>06/05/2023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DCDA-AF22-5E51-C918-B054CF4D4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FFEBA-782B-CB4A-AE77-C79B71C02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48849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410170-728E-27E5-8CFB-B44317FD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97277"/>
            <a:ext cx="97049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F841A-68A5-180F-6692-63D511A33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9269"/>
            <a:ext cx="9144000" cy="125881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DA0000"/>
                </a:solidFill>
              </a:rPr>
              <a:t>Separate collection and management of hazardous waste produced by households</a:t>
            </a:r>
            <a:endParaRPr lang="en-CY" sz="4000" b="1" dirty="0">
              <a:solidFill>
                <a:srgbClr val="DA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887A3-2D59-41E5-00A4-848B6F1DC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3324"/>
            <a:ext cx="9144000" cy="125881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EEA / Norway Grants 2014 -2021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06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Ιουνίου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2023,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Αναπτυξιακή Λευκωσίας-ΑΝΕΛ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Παναγιώτης </a:t>
            </a:r>
            <a:r>
              <a:rPr lang="el-GR" b="1" dirty="0" err="1">
                <a:solidFill>
                  <a:schemeClr val="bg1">
                    <a:lumMod val="50000"/>
                  </a:schemeClr>
                </a:solidFill>
              </a:rPr>
              <a:t>Μούντουκος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AA8D9-3297-2018-787F-1BDA14A75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1584"/>
            <a:ext cx="957155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9A329-7159-A456-783E-CDBEEE6D9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625" y="241583"/>
            <a:ext cx="10973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6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3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l-GR" sz="5400" b="1"/>
              <a:t>Περιεχόμενα </a:t>
            </a:r>
            <a:endParaRPr lang="en-CY" sz="5400" b="1"/>
          </a:p>
        </p:txBody>
      </p:sp>
      <p:sp>
        <p:nvSpPr>
          <p:cNvPr id="84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Content Placeholder 2">
            <a:extLst>
              <a:ext uri="{FF2B5EF4-FFF2-40B4-BE49-F238E27FC236}">
                <a16:creationId xmlns:a16="http://schemas.microsoft.com/office/drawing/2014/main" id="{9215EF21-E190-523C-A46C-4FB149F3F3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8" y="2908005"/>
          <a:ext cx="5295015" cy="326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DD33834-9230-B88E-B639-0D47A5F1F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353" y="3025302"/>
            <a:ext cx="4170638" cy="2632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37DEC-7697-05A6-8E32-BB65F6182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328" y="883602"/>
            <a:ext cx="2603605" cy="1842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110C7-88FB-4F5C-BDF4-360ACCD08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1" y="144543"/>
            <a:ext cx="1097375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B97AE-A051-9AFB-7AED-141D1975E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7134" y="-813235"/>
            <a:ext cx="5139373" cy="37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5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5F44963-F78F-4F17-86B4-4EAA3536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598"/>
            <a:ext cx="6587518" cy="1330841"/>
          </a:xfrm>
        </p:spPr>
        <p:txBody>
          <a:bodyPr>
            <a:normAutofit/>
          </a:bodyPr>
          <a:lstStyle/>
          <a:p>
            <a:r>
              <a:rPr lang="el-GR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Περιγραφή της Δράσης 3 του έργου</a:t>
            </a:r>
            <a:br>
              <a:rPr lang="el-GR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CY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2A2B-E27D-0B77-EDDC-B3B85D07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83122"/>
            <a:ext cx="6587518" cy="3908587"/>
          </a:xfrm>
        </p:spPr>
        <p:txBody>
          <a:bodyPr>
            <a:normAutofit/>
          </a:bodyPr>
          <a:lstStyle/>
          <a:p>
            <a:pPr>
              <a:buClr>
                <a:srgbClr val="DA0000"/>
              </a:buClr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Σύμφωνα με το εγκεκριμένο έντυπο αίτησης, η δράση αυτή αφορά επισκέψεις κινητών μονάδων ενημέρωσης και συλλογής επικίνδυνων οικιστικών αποβλήτων σε διάφορες επιλεγμένες τοποθεσίες (δήμους - κοινότητες). </a:t>
            </a:r>
          </a:p>
          <a:p>
            <a:pPr>
              <a:buClr>
                <a:srgbClr val="DA0000"/>
              </a:buClr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Κατά τη διάρκεια των επισκέψεων θα γίνεται ενημέρωση του κοινού για τα επικίνδυνα απόβλητα, για την κατηγοριοποίηση τους και για τον τρόπο διαχείρισης τους από τα νοικοκυριά. </a:t>
            </a:r>
          </a:p>
          <a:p>
            <a:pPr>
              <a:buClr>
                <a:srgbClr val="DA0000"/>
              </a:buClr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Θα διανέμεται, επίσης, ενημερωτικό υλικό ή άλλα διαφημιστικά αντικείμενα. </a:t>
            </a:r>
          </a:p>
          <a:p>
            <a:pPr>
              <a:buClr>
                <a:srgbClr val="DA0000"/>
              </a:buClr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Το κοινό θα είναι σε θέση να αφήσει τα επικίνδυνα απόβλητά του στην κινητή μονάδα στους διάφορους κάδους. </a:t>
            </a:r>
          </a:p>
          <a:p>
            <a:pPr>
              <a:buClr>
                <a:srgbClr val="DA0000"/>
              </a:buClr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 μονάδα θα παραμένει στο ίδιο σημείο για 2-3 ημέρες και στη συνέχεια θα μετακινείται σε άλλη τοποθεσία. </a:t>
            </a:r>
          </a:p>
          <a:p>
            <a:pPr>
              <a:buClr>
                <a:srgbClr val="DA0000"/>
              </a:buClr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Όταν συλλέγεται επαρκής ποσότητα απορριμμάτων, θα διοχετεύεται σε επιτρεπόμενες εγκεκριμένες εγκαταστάσεις ή θα υποβάλλεται στις αδειοδοτημένες μονάδες συλλογικών συστημάτων.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2BCA4C2-A213-404E-B14B-DA9A32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4518" y="0"/>
            <a:ext cx="3687482" cy="6858000"/>
          </a:xfrm>
          <a:custGeom>
            <a:avLst/>
            <a:gdLst>
              <a:gd name="connsiteX0" fmla="*/ 1814929 w 4376835"/>
              <a:gd name="connsiteY0" fmla="*/ 0 h 6858000"/>
              <a:gd name="connsiteX1" fmla="*/ 4376835 w 4376835"/>
              <a:gd name="connsiteY1" fmla="*/ 0 h 6858000"/>
              <a:gd name="connsiteX2" fmla="*/ 4376835 w 4376835"/>
              <a:gd name="connsiteY2" fmla="*/ 6858000 h 6858000"/>
              <a:gd name="connsiteX3" fmla="*/ 0 w 4376835"/>
              <a:gd name="connsiteY3" fmla="*/ 6858000 h 6858000"/>
              <a:gd name="connsiteX4" fmla="*/ 2310 w 4376835"/>
              <a:gd name="connsiteY4" fmla="*/ 6853652 h 6858000"/>
              <a:gd name="connsiteX5" fmla="*/ 91006 w 4376835"/>
              <a:gd name="connsiteY5" fmla="*/ 6620968 h 6858000"/>
              <a:gd name="connsiteX6" fmla="*/ 81892 w 4376835"/>
              <a:gd name="connsiteY6" fmla="*/ 6435659 h 6858000"/>
              <a:gd name="connsiteX7" fmla="*/ 80998 w 4376835"/>
              <a:gd name="connsiteY7" fmla="*/ 6414855 h 6858000"/>
              <a:gd name="connsiteX8" fmla="*/ 75836 w 4376835"/>
              <a:gd name="connsiteY8" fmla="*/ 6409671 h 6858000"/>
              <a:gd name="connsiteX9" fmla="*/ 77989 w 4376835"/>
              <a:gd name="connsiteY9" fmla="*/ 6396556 h 6858000"/>
              <a:gd name="connsiteX10" fmla="*/ 77374 w 4376835"/>
              <a:gd name="connsiteY10" fmla="*/ 6392981 h 6858000"/>
              <a:gd name="connsiteX11" fmla="*/ 75036 w 4376835"/>
              <a:gd name="connsiteY11" fmla="*/ 6372572 h 6858000"/>
              <a:gd name="connsiteX12" fmla="*/ 99554 w 4376835"/>
              <a:gd name="connsiteY12" fmla="*/ 6331118 h 6858000"/>
              <a:gd name="connsiteX13" fmla="*/ 105442 w 4376835"/>
              <a:gd name="connsiteY13" fmla="*/ 6278374 h 6858000"/>
              <a:gd name="connsiteX14" fmla="*/ 172914 w 4376835"/>
              <a:gd name="connsiteY14" fmla="*/ 6144628 h 6858000"/>
              <a:gd name="connsiteX15" fmla="*/ 264181 w 4376835"/>
              <a:gd name="connsiteY15" fmla="*/ 5952072 h 6858000"/>
              <a:gd name="connsiteX16" fmla="*/ 423554 w 4376835"/>
              <a:gd name="connsiteY16" fmla="*/ 5679532 h 6858000"/>
              <a:gd name="connsiteX17" fmla="*/ 434055 w 4376835"/>
              <a:gd name="connsiteY17" fmla="*/ 5473593 h 6858000"/>
              <a:gd name="connsiteX18" fmla="*/ 403759 w 4376835"/>
              <a:gd name="connsiteY18" fmla="*/ 5215514 h 6858000"/>
              <a:gd name="connsiteX19" fmla="*/ 367284 w 4376835"/>
              <a:gd name="connsiteY19" fmla="*/ 5066430 h 6858000"/>
              <a:gd name="connsiteX20" fmla="*/ 317365 w 4376835"/>
              <a:gd name="connsiteY20" fmla="*/ 5016642 h 6858000"/>
              <a:gd name="connsiteX21" fmla="*/ 317834 w 4376835"/>
              <a:gd name="connsiteY21" fmla="*/ 5008528 h 6858000"/>
              <a:gd name="connsiteX22" fmla="*/ 317591 w 4376835"/>
              <a:gd name="connsiteY22" fmla="*/ 5008366 h 6858000"/>
              <a:gd name="connsiteX23" fmla="*/ 318532 w 4376835"/>
              <a:gd name="connsiteY23" fmla="*/ 5000689 h 6858000"/>
              <a:gd name="connsiteX24" fmla="*/ 326373 w 4376835"/>
              <a:gd name="connsiteY24" fmla="*/ 4962649 h 6858000"/>
              <a:gd name="connsiteX25" fmla="*/ 304517 w 4376835"/>
              <a:gd name="connsiteY25" fmla="*/ 4845612 h 6858000"/>
              <a:gd name="connsiteX26" fmla="*/ 312138 w 4376835"/>
              <a:gd name="connsiteY26" fmla="*/ 4821435 h 6858000"/>
              <a:gd name="connsiteX27" fmla="*/ 314669 w 4376835"/>
              <a:gd name="connsiteY27" fmla="*/ 4809154 h 6858000"/>
              <a:gd name="connsiteX28" fmla="*/ 318283 w 4376835"/>
              <a:gd name="connsiteY28" fmla="*/ 4805250 h 6858000"/>
              <a:gd name="connsiteX29" fmla="*/ 320547 w 4376835"/>
              <a:gd name="connsiteY29" fmla="*/ 4787345 h 6858000"/>
              <a:gd name="connsiteX30" fmla="*/ 319715 w 4376835"/>
              <a:gd name="connsiteY30" fmla="*/ 4785453 h 6858000"/>
              <a:gd name="connsiteX31" fmla="*/ 325649 w 4376835"/>
              <a:gd name="connsiteY31" fmla="*/ 4770073 h 6858000"/>
              <a:gd name="connsiteX32" fmla="*/ 335542 w 4376835"/>
              <a:gd name="connsiteY32" fmla="*/ 4756450 h 6858000"/>
              <a:gd name="connsiteX33" fmla="*/ 339391 w 4376835"/>
              <a:gd name="connsiteY33" fmla="*/ 4606479 h 6858000"/>
              <a:gd name="connsiteX34" fmla="*/ 385485 w 4376835"/>
              <a:gd name="connsiteY34" fmla="*/ 4470620 h 6858000"/>
              <a:gd name="connsiteX35" fmla="*/ 386474 w 4376835"/>
              <a:gd name="connsiteY35" fmla="*/ 4389388 h 6858000"/>
              <a:gd name="connsiteX36" fmla="*/ 365661 w 4376835"/>
              <a:gd name="connsiteY36" fmla="*/ 4365498 h 6858000"/>
              <a:gd name="connsiteX37" fmla="*/ 389339 w 4376835"/>
              <a:gd name="connsiteY37" fmla="*/ 4160513 h 6858000"/>
              <a:gd name="connsiteX38" fmla="*/ 385403 w 4376835"/>
              <a:gd name="connsiteY38" fmla="*/ 4109650 h 6858000"/>
              <a:gd name="connsiteX39" fmla="*/ 402327 w 4376835"/>
              <a:gd name="connsiteY39" fmla="*/ 4061824 h 6858000"/>
              <a:gd name="connsiteX40" fmla="*/ 396156 w 4376835"/>
              <a:gd name="connsiteY40" fmla="*/ 4043965 h 6858000"/>
              <a:gd name="connsiteX41" fmla="*/ 394868 w 4376835"/>
              <a:gd name="connsiteY41" fmla="*/ 4040920 h 6858000"/>
              <a:gd name="connsiteX42" fmla="*/ 394584 w 4376835"/>
              <a:gd name="connsiteY42" fmla="*/ 4028000 h 6858000"/>
              <a:gd name="connsiteX43" fmla="*/ 388418 w 4376835"/>
              <a:gd name="connsiteY43" fmla="*/ 4025270 h 6858000"/>
              <a:gd name="connsiteX44" fmla="*/ 383628 w 4376835"/>
              <a:gd name="connsiteY44" fmla="*/ 4006478 h 6858000"/>
              <a:gd name="connsiteX45" fmla="*/ 384802 w 4376835"/>
              <a:gd name="connsiteY45" fmla="*/ 3982442 h 6858000"/>
              <a:gd name="connsiteX46" fmla="*/ 397167 w 4376835"/>
              <a:gd name="connsiteY46" fmla="*/ 3867331 h 6858000"/>
              <a:gd name="connsiteX47" fmla="*/ 400691 w 4376835"/>
              <a:gd name="connsiteY47" fmla="*/ 3798966 h 6858000"/>
              <a:gd name="connsiteX48" fmla="*/ 395946 w 4376835"/>
              <a:gd name="connsiteY48" fmla="*/ 3773791 h 6858000"/>
              <a:gd name="connsiteX49" fmla="*/ 393410 w 4376835"/>
              <a:gd name="connsiteY49" fmla="*/ 3738098 h 6858000"/>
              <a:gd name="connsiteX50" fmla="*/ 384223 w 4376835"/>
              <a:gd name="connsiteY50" fmla="*/ 3675719 h 6858000"/>
              <a:gd name="connsiteX51" fmla="*/ 386290 w 4376835"/>
              <a:gd name="connsiteY51" fmla="*/ 3642763 h 6858000"/>
              <a:gd name="connsiteX52" fmla="*/ 382514 w 4376835"/>
              <a:gd name="connsiteY52" fmla="*/ 3624093 h 6858000"/>
              <a:gd name="connsiteX53" fmla="*/ 383976 w 4376835"/>
              <a:gd name="connsiteY53" fmla="*/ 3616602 h 6858000"/>
              <a:gd name="connsiteX54" fmla="*/ 385517 w 4376835"/>
              <a:gd name="connsiteY54" fmla="*/ 3591527 h 6858000"/>
              <a:gd name="connsiteX55" fmla="*/ 387146 w 4376835"/>
              <a:gd name="connsiteY55" fmla="*/ 3577241 h 6858000"/>
              <a:gd name="connsiteX56" fmla="*/ 388068 w 4376835"/>
              <a:gd name="connsiteY56" fmla="*/ 3571585 h 6858000"/>
              <a:gd name="connsiteX57" fmla="*/ 395496 w 4376835"/>
              <a:gd name="connsiteY57" fmla="*/ 3559720 h 6858000"/>
              <a:gd name="connsiteX58" fmla="*/ 394985 w 4376835"/>
              <a:gd name="connsiteY58" fmla="*/ 3543047 h 6858000"/>
              <a:gd name="connsiteX59" fmla="*/ 403028 w 4376835"/>
              <a:gd name="connsiteY59" fmla="*/ 3525651 h 6858000"/>
              <a:gd name="connsiteX60" fmla="*/ 398728 w 4376835"/>
              <a:gd name="connsiteY60" fmla="*/ 3520715 h 6858000"/>
              <a:gd name="connsiteX61" fmla="*/ 395530 w 4376835"/>
              <a:gd name="connsiteY61" fmla="*/ 3505412 h 6858000"/>
              <a:gd name="connsiteX62" fmla="*/ 402719 w 4376835"/>
              <a:gd name="connsiteY62" fmla="*/ 3493445 h 6858000"/>
              <a:gd name="connsiteX63" fmla="*/ 409328 w 4376835"/>
              <a:gd name="connsiteY63" fmla="*/ 3467406 h 6858000"/>
              <a:gd name="connsiteX64" fmla="*/ 409292 w 4376835"/>
              <a:gd name="connsiteY64" fmla="*/ 3460033 h 6858000"/>
              <a:gd name="connsiteX65" fmla="*/ 419755 w 4376835"/>
              <a:gd name="connsiteY65" fmla="*/ 3435495 h 6858000"/>
              <a:gd name="connsiteX66" fmla="*/ 430771 w 4376835"/>
              <a:gd name="connsiteY66" fmla="*/ 3395884 h 6858000"/>
              <a:gd name="connsiteX67" fmla="*/ 439140 w 4376835"/>
              <a:gd name="connsiteY67" fmla="*/ 3350083 h 6858000"/>
              <a:gd name="connsiteX68" fmla="*/ 446544 w 4376835"/>
              <a:gd name="connsiteY68" fmla="*/ 3337690 h 6858000"/>
              <a:gd name="connsiteX69" fmla="*/ 470731 w 4376835"/>
              <a:gd name="connsiteY69" fmla="*/ 3254519 h 6858000"/>
              <a:gd name="connsiteX70" fmla="*/ 477713 w 4376835"/>
              <a:gd name="connsiteY70" fmla="*/ 3231166 h 6858000"/>
              <a:gd name="connsiteX71" fmla="*/ 478087 w 4376835"/>
              <a:gd name="connsiteY71" fmla="*/ 3210262 h 6858000"/>
              <a:gd name="connsiteX72" fmla="*/ 473269 w 4376835"/>
              <a:gd name="connsiteY72" fmla="*/ 3204689 h 6858000"/>
              <a:gd name="connsiteX73" fmla="*/ 476207 w 4376835"/>
              <a:gd name="connsiteY73" fmla="*/ 3191713 h 6858000"/>
              <a:gd name="connsiteX74" fmla="*/ 475813 w 4376835"/>
              <a:gd name="connsiteY74" fmla="*/ 3188085 h 6858000"/>
              <a:gd name="connsiteX75" fmla="*/ 474728 w 4376835"/>
              <a:gd name="connsiteY75" fmla="*/ 3167471 h 6858000"/>
              <a:gd name="connsiteX76" fmla="*/ 501612 w 4376835"/>
              <a:gd name="connsiteY76" fmla="*/ 3127774 h 6858000"/>
              <a:gd name="connsiteX77" fmla="*/ 510667 w 4376835"/>
              <a:gd name="connsiteY77" fmla="*/ 3075380 h 6858000"/>
              <a:gd name="connsiteX78" fmla="*/ 582379 w 4376835"/>
              <a:gd name="connsiteY78" fmla="*/ 2882573 h 6858000"/>
              <a:gd name="connsiteX79" fmla="*/ 569744 w 4376835"/>
              <a:gd name="connsiteY79" fmla="*/ 2849169 h 6858000"/>
              <a:gd name="connsiteX80" fmla="*/ 590685 w 4376835"/>
              <a:gd name="connsiteY80" fmla="*/ 2768869 h 6858000"/>
              <a:gd name="connsiteX81" fmla="*/ 665292 w 4376835"/>
              <a:gd name="connsiteY81" fmla="*/ 2655182 h 6858000"/>
              <a:gd name="connsiteX82" fmla="*/ 705757 w 4376835"/>
              <a:gd name="connsiteY82" fmla="*/ 2507872 h 6858000"/>
              <a:gd name="connsiteX83" fmla="*/ 717932 w 4376835"/>
              <a:gd name="connsiteY83" fmla="*/ 2498916 h 6858000"/>
              <a:gd name="connsiteX84" fmla="*/ 727017 w 4376835"/>
              <a:gd name="connsiteY84" fmla="*/ 2486382 h 6858000"/>
              <a:gd name="connsiteX85" fmla="*/ 726741 w 4376835"/>
              <a:gd name="connsiteY85" fmla="*/ 2484113 h 6858000"/>
              <a:gd name="connsiteX86" fmla="*/ 733179 w 4376835"/>
              <a:gd name="connsiteY86" fmla="*/ 2467361 h 6858000"/>
              <a:gd name="connsiteX87" fmla="*/ 737364 w 4376835"/>
              <a:gd name="connsiteY87" fmla="*/ 2465156 h 6858000"/>
              <a:gd name="connsiteX88" fmla="*/ 742650 w 4376835"/>
              <a:gd name="connsiteY88" fmla="*/ 2454122 h 6858000"/>
              <a:gd name="connsiteX89" fmla="*/ 755408 w 4376835"/>
              <a:gd name="connsiteY89" fmla="*/ 2433619 h 6858000"/>
              <a:gd name="connsiteX90" fmla="*/ 755598 w 4376835"/>
              <a:gd name="connsiteY90" fmla="*/ 2428626 h 6858000"/>
              <a:gd name="connsiteX91" fmla="*/ 771418 w 4376835"/>
              <a:gd name="connsiteY91" fmla="*/ 2395899 h 6858000"/>
              <a:gd name="connsiteX92" fmla="*/ 770593 w 4376835"/>
              <a:gd name="connsiteY92" fmla="*/ 2394897 h 6858000"/>
              <a:gd name="connsiteX93" fmla="*/ 770497 w 4376835"/>
              <a:gd name="connsiteY93" fmla="*/ 2383267 h 6858000"/>
              <a:gd name="connsiteX94" fmla="*/ 772693 w 4376835"/>
              <a:gd name="connsiteY94" fmla="*/ 2362296 h 6858000"/>
              <a:gd name="connsiteX95" fmla="*/ 764846 w 4376835"/>
              <a:gd name="connsiteY95" fmla="*/ 2307129 h 6858000"/>
              <a:gd name="connsiteX96" fmla="*/ 781226 w 4376835"/>
              <a:gd name="connsiteY96" fmla="*/ 2272947 h 6858000"/>
              <a:gd name="connsiteX97" fmla="*/ 783960 w 4376835"/>
              <a:gd name="connsiteY97" fmla="*/ 2265753 h 6858000"/>
              <a:gd name="connsiteX98" fmla="*/ 783783 w 4376835"/>
              <a:gd name="connsiteY98" fmla="*/ 2265478 h 6858000"/>
              <a:gd name="connsiteX99" fmla="*/ 786206 w 4376835"/>
              <a:gd name="connsiteY99" fmla="*/ 2257630 h 6858000"/>
              <a:gd name="connsiteX100" fmla="*/ 788946 w 4376835"/>
              <a:gd name="connsiteY100" fmla="*/ 2252635 h 6858000"/>
              <a:gd name="connsiteX101" fmla="*/ 794250 w 4376835"/>
              <a:gd name="connsiteY101" fmla="*/ 2238675 h 6858000"/>
              <a:gd name="connsiteX102" fmla="*/ 794536 w 4376835"/>
              <a:gd name="connsiteY102" fmla="*/ 2233003 h 6858000"/>
              <a:gd name="connsiteX103" fmla="*/ 792429 w 4376835"/>
              <a:gd name="connsiteY103" fmla="*/ 2229498 h 6858000"/>
              <a:gd name="connsiteX104" fmla="*/ 793227 w 4376835"/>
              <a:gd name="connsiteY104" fmla="*/ 2228401 h 6858000"/>
              <a:gd name="connsiteX105" fmla="*/ 795299 w 4376835"/>
              <a:gd name="connsiteY105" fmla="*/ 2197903 h 6858000"/>
              <a:gd name="connsiteX106" fmla="*/ 808822 w 4376835"/>
              <a:gd name="connsiteY106" fmla="*/ 2134368 h 6858000"/>
              <a:gd name="connsiteX107" fmla="*/ 820138 w 4376835"/>
              <a:gd name="connsiteY107" fmla="*/ 2099989 h 6858000"/>
              <a:gd name="connsiteX108" fmla="*/ 847225 w 4376835"/>
              <a:gd name="connsiteY108" fmla="*/ 2003626 h 6858000"/>
              <a:gd name="connsiteX109" fmla="*/ 871446 w 4376835"/>
              <a:gd name="connsiteY109" fmla="*/ 1905232 h 6858000"/>
              <a:gd name="connsiteX110" fmla="*/ 866894 w 4376835"/>
              <a:gd name="connsiteY110" fmla="*/ 1846725 h 6858000"/>
              <a:gd name="connsiteX111" fmla="*/ 868241 w 4376835"/>
              <a:gd name="connsiteY111" fmla="*/ 1841071 h 6858000"/>
              <a:gd name="connsiteX112" fmla="*/ 875742 w 4376835"/>
              <a:gd name="connsiteY112" fmla="*/ 1828958 h 6858000"/>
              <a:gd name="connsiteX113" fmla="*/ 879192 w 4376835"/>
              <a:gd name="connsiteY113" fmla="*/ 1824953 h 6858000"/>
              <a:gd name="connsiteX114" fmla="*/ 882790 w 4376835"/>
              <a:gd name="connsiteY114" fmla="*/ 1817574 h 6858000"/>
              <a:gd name="connsiteX115" fmla="*/ 886658 w 4376835"/>
              <a:gd name="connsiteY115" fmla="*/ 1811329 h 6858000"/>
              <a:gd name="connsiteX116" fmla="*/ 908112 w 4376835"/>
              <a:gd name="connsiteY116" fmla="*/ 1782991 h 6858000"/>
              <a:gd name="connsiteX117" fmla="*/ 1021695 w 4376835"/>
              <a:gd name="connsiteY117" fmla="*/ 1753240 h 6858000"/>
              <a:gd name="connsiteX118" fmla="*/ 1109428 w 4376835"/>
              <a:gd name="connsiteY118" fmla="*/ 1570998 h 6858000"/>
              <a:gd name="connsiteX119" fmla="*/ 1250520 w 4376835"/>
              <a:gd name="connsiteY119" fmla="*/ 1425857 h 6858000"/>
              <a:gd name="connsiteX120" fmla="*/ 1397360 w 4376835"/>
              <a:gd name="connsiteY120" fmla="*/ 1313547 h 6858000"/>
              <a:gd name="connsiteX121" fmla="*/ 1496269 w 4376835"/>
              <a:gd name="connsiteY121" fmla="*/ 1094720 h 6858000"/>
              <a:gd name="connsiteX122" fmla="*/ 1516735 w 4376835"/>
              <a:gd name="connsiteY122" fmla="*/ 913489 h 6858000"/>
              <a:gd name="connsiteX123" fmla="*/ 1518279 w 4376835"/>
              <a:gd name="connsiteY123" fmla="*/ 802489 h 6858000"/>
              <a:gd name="connsiteX124" fmla="*/ 1589359 w 4376835"/>
              <a:gd name="connsiteY124" fmla="*/ 598702 h 6858000"/>
              <a:gd name="connsiteX125" fmla="*/ 1674468 w 4376835"/>
              <a:gd name="connsiteY125" fmla="*/ 380053 h 6858000"/>
              <a:gd name="connsiteX126" fmla="*/ 1713442 w 4376835"/>
              <a:gd name="connsiteY126" fmla="*/ 307108 h 6858000"/>
              <a:gd name="connsiteX127" fmla="*/ 1723372 w 4376835"/>
              <a:gd name="connsiteY127" fmla="*/ 277643 h 6858000"/>
              <a:gd name="connsiteX128" fmla="*/ 1740253 w 4376835"/>
              <a:gd name="connsiteY128" fmla="*/ 228503 h 6858000"/>
              <a:gd name="connsiteX129" fmla="*/ 1743263 w 4376835"/>
              <a:gd name="connsiteY129" fmla="*/ 182970 h 6858000"/>
              <a:gd name="connsiteX130" fmla="*/ 1761186 w 4376835"/>
              <a:gd name="connsiteY130" fmla="*/ 145367 h 6858000"/>
              <a:gd name="connsiteX131" fmla="*/ 1777775 w 4376835"/>
              <a:gd name="connsiteY131" fmla="*/ 148014 h 6858000"/>
              <a:gd name="connsiteX132" fmla="*/ 1792914 w 4376835"/>
              <a:gd name="connsiteY132" fmla="*/ 104094 h 6858000"/>
              <a:gd name="connsiteX133" fmla="*/ 1814516 w 4376835"/>
              <a:gd name="connsiteY133" fmla="*/ 36224 h 6858000"/>
              <a:gd name="connsiteX134" fmla="*/ 1821598 w 4376835"/>
              <a:gd name="connsiteY134" fmla="*/ 28008 h 6858000"/>
              <a:gd name="connsiteX135" fmla="*/ 1813947 w 4376835"/>
              <a:gd name="connsiteY135" fmla="*/ 11863 h 6858000"/>
              <a:gd name="connsiteX136" fmla="*/ 1814929 w 4376835"/>
              <a:gd name="connsiteY13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376835" h="6858000">
                <a:moveTo>
                  <a:pt x="1814929" y="0"/>
                </a:moveTo>
                <a:lnTo>
                  <a:pt x="4376835" y="0"/>
                </a:lnTo>
                <a:lnTo>
                  <a:pt x="4376835" y="6858000"/>
                </a:ln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cubicBezTo>
                  <a:pt x="444226" y="5585128"/>
                  <a:pt x="413383" y="5567997"/>
                  <a:pt x="434055" y="5473593"/>
                </a:cubicBezTo>
                <a:cubicBezTo>
                  <a:pt x="395274" y="5386145"/>
                  <a:pt x="472046" y="5302014"/>
                  <a:pt x="403759" y="5215514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886658" y="1811329"/>
                </a:lnTo>
                <a:cubicBezTo>
                  <a:pt x="893642" y="1801193"/>
                  <a:pt x="900872" y="1791712"/>
                  <a:pt x="908112" y="1782991"/>
                </a:cubicBezTo>
                <a:cubicBezTo>
                  <a:pt x="901486" y="1764538"/>
                  <a:pt x="1045081" y="1767511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375441" y="1360253"/>
                  <a:pt x="1397360" y="1313547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1ADA1B-8E03-4FC1-9FF5-9A0071A5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84191" y="659630"/>
            <a:ext cx="3239494" cy="553459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37DEC-7697-05A6-8E32-BB65F618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580" y="1105593"/>
            <a:ext cx="2792519" cy="1975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6D05D-2319-6172-6FB5-24C8E611A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761" y="3411576"/>
            <a:ext cx="2187628" cy="2452373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9196" y="6091709"/>
            <a:ext cx="11531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text, transport, wheel, vehicle&#10;&#10;Description automatically generated">
            <a:extLst>
              <a:ext uri="{FF2B5EF4-FFF2-40B4-BE49-F238E27FC236}">
                <a16:creationId xmlns:a16="http://schemas.microsoft.com/office/drawing/2014/main" id="{58F8B620-C86D-98DC-FA17-75D4BA653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12" y="591267"/>
            <a:ext cx="3239494" cy="23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l-GR" sz="5400" b="1"/>
              <a:t>Σκοπός της Δράσης </a:t>
            </a:r>
            <a:br>
              <a:rPr lang="el-GR" sz="5400" b="1"/>
            </a:br>
            <a:endParaRPr lang="en-CY" sz="5400" b="1"/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2A2B-E27D-0B77-EDDC-B3B85D07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>
              <a:buClr>
                <a:srgbClr val="DA0000"/>
              </a:buClr>
            </a:pPr>
            <a:r>
              <a:rPr lang="el-GR" sz="2200" dirty="0"/>
              <a:t>Το έργο έχει σκοπό να απευθυνθεί στο σύνολο των πολιτών της δημοκρατίας μέσω των επισκέψεων σε όσο το δυνατό περισσότερες Αρχές Τοπικής Αυτοδιοίκησης ( ΑΤΑ) για την ενημέρωσης των κατοίκων τους. </a:t>
            </a:r>
          </a:p>
          <a:p>
            <a:pPr>
              <a:buClr>
                <a:srgbClr val="DA0000"/>
              </a:buClr>
            </a:pPr>
            <a:r>
              <a:rPr lang="el-GR" sz="2200" dirty="0"/>
              <a:t>Για τον σκοπό αυτό οι κινητές μονάδες θα ακολουθήσουν κάποιες διαδρομές ώστε να επισκεφτούν τις  Αρχές Τοπικής Αυτοδιοίκησης ( ΑΤΑ), παραμένοντας μια, δύο η και περισσότερες μέρες ( εάν χρειαστεί) στις κοινότητες. </a:t>
            </a:r>
            <a:endParaRPr lang="en-US" sz="2200" dirty="0"/>
          </a:p>
        </p:txBody>
      </p:sp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DD33834-9230-B88E-B639-0D47A5F1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360" y="3105150"/>
            <a:ext cx="3059688" cy="2437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B8C45-51D4-267D-A516-ACAA3D95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461" y="-593587"/>
            <a:ext cx="5134902" cy="36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l-GR" sz="4000" b="1"/>
              <a:t>Στόχος της δράσης </a:t>
            </a:r>
            <a:br>
              <a:rPr lang="el-GR" sz="4000" b="1"/>
            </a:br>
            <a:endParaRPr lang="en-CY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2A2B-E27D-0B77-EDDC-B3B85D07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r>
              <a:rPr lang="el-GR" sz="2000" dirty="0"/>
              <a:t>Στόχος της δράσης και κατ’ επέκταση του έργου είναι η ευαισθητοποίηση σχετικά με την πρόληψη, την επαναχρησιμοποίηση και την ανακύκλωση επικίνδυνων αποβλήτων και την αυξημένη διαθεσιμότητα κατάλληλης συλλογής και διαχείρισης αποβλήτων. </a:t>
            </a:r>
          </a:p>
          <a:p>
            <a:r>
              <a:rPr lang="el-GR" sz="2000" dirty="0"/>
              <a:t>Για την εξυπηρέτηση του στόχου αυτού θα πρέπει εκτός από τον μέγιστο αριθμό επισκέψεων σε ΑΤΑ, να ευαισθητοποιήσουμε όσο το δυνατό περισσότερους πολίτες που θα επισκέπτονται τις κινητές μονάδες</a:t>
            </a:r>
            <a:r>
              <a:rPr lang="en-US" sz="2000" dirty="0"/>
              <a:t>. </a:t>
            </a:r>
            <a:endParaRPr lang="el-GR" sz="2000" dirty="0"/>
          </a:p>
          <a:p>
            <a:r>
              <a:rPr lang="el-GR" sz="2000" dirty="0"/>
              <a:t>Η ομάδα στόχου έχει καθοριστεί ο γενικός πληθυσμός της χώρας. </a:t>
            </a:r>
          </a:p>
          <a:p>
            <a:endParaRPr lang="el-G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37DEC-7697-05A6-8E32-BB65F618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99" y="168876"/>
            <a:ext cx="3720124" cy="2631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33834-9230-B88E-B639-0D47A5F1F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33" y="4027249"/>
            <a:ext cx="3551190" cy="1995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BFEA0-A3C2-D99B-6B3E-399066256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528" y="0"/>
            <a:ext cx="513937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5400" b="1"/>
              <a:t>Μεθοδολογία που θα ακολουθηθεί </a:t>
            </a:r>
            <a:endParaRPr lang="en-CY" sz="5400" b="1"/>
          </a:p>
        </p:txBody>
      </p:sp>
      <p:sp>
        <p:nvSpPr>
          <p:cNvPr id="9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2A2B-E27D-0B77-EDDC-B3B85D07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el-GR" sz="1900"/>
              <a:t>Κινητές μονάδες – έξω από τα δημοτικά και κοινοτικά κτήρια.</a:t>
            </a:r>
          </a:p>
          <a:p>
            <a:pPr marL="285750" indent="-285750">
              <a:buClr>
                <a:srgbClr val="C00000"/>
              </a:buClr>
            </a:pPr>
            <a:r>
              <a:rPr lang="el-GR" sz="1900"/>
              <a:t> Επίσκεψη από δημότες αλλά και από σχολεία της περιοχής.  </a:t>
            </a:r>
          </a:p>
          <a:p>
            <a:pPr marL="285750" indent="-285750">
              <a:buClr>
                <a:srgbClr val="C00000"/>
              </a:buClr>
            </a:pPr>
            <a:r>
              <a:rPr lang="el-GR" sz="1900"/>
              <a:t>Στους δήμους οι μονάδες θα παραμένουν περισσότερες μέρες ( περίπου 7 -10 μέρες) λόγο του μεγάλου αριθμού δημοτών που θα μπορούν αν επισκέπτονται τις μονάδες, αλλά και του μεγαλύτερου αριθμού σχολικών μονάδων που υπάρχουν. </a:t>
            </a:r>
          </a:p>
          <a:p>
            <a:pPr marL="285750" indent="-285750">
              <a:buClr>
                <a:srgbClr val="C00000"/>
              </a:buClr>
            </a:pPr>
            <a:r>
              <a:rPr lang="el-GR" sz="1900"/>
              <a:t>Στελέχωση των μονάδων</a:t>
            </a:r>
            <a:r>
              <a:rPr lang="en-US" sz="1900"/>
              <a:t> – 1 </a:t>
            </a:r>
            <a:r>
              <a:rPr lang="el-GR" sz="1900"/>
              <a:t>άτομο καταλληλά καταρτισμένο για να παρέχει πληροφορίες σχετικά με το </a:t>
            </a:r>
          </a:p>
          <a:p>
            <a:pPr marL="285750" indent="-285750">
              <a:buClr>
                <a:srgbClr val="C00000"/>
              </a:buClr>
            </a:pPr>
            <a:r>
              <a:rPr lang="el-GR" sz="1900"/>
              <a:t>Διαδρομές σε όσο το δυνατό περισσότερες ΑΤΑ για εξυπηρέτηση όσο το δυνατό περισσότερο της γεωγραφικής κάλυψης. Οι επισκέψεις θα κυμαίνονται από 2-3 μέρες.  </a:t>
            </a:r>
          </a:p>
          <a:p>
            <a:pPr marL="285750" indent="-285750">
              <a:buClr>
                <a:srgbClr val="C00000"/>
              </a:buClr>
            </a:pPr>
            <a:endParaRPr lang="en-US" sz="1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9EE47-4B11-78BA-6422-C7FF27D13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4" r="1638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9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88AF-664B-6492-6798-DFB1B6D5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Content Placeholder 4" descr="A picture containing text, transport, wheel, vehicle&#10;&#10;Description automatically generated">
            <a:extLst>
              <a:ext uri="{FF2B5EF4-FFF2-40B4-BE49-F238E27FC236}">
                <a16:creationId xmlns:a16="http://schemas.microsoft.com/office/drawing/2014/main" id="{5DB7DA40-C5AB-C684-341C-5B853F973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6" y="807243"/>
            <a:ext cx="4503867" cy="524351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FFC43-EDE4-D3E1-D2B5-41C14422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70" y="807243"/>
            <a:ext cx="6432129" cy="51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8">
            <a:extLst>
              <a:ext uri="{FF2B5EF4-FFF2-40B4-BE49-F238E27FC236}">
                <a16:creationId xmlns:a16="http://schemas.microsoft.com/office/drawing/2014/main" id="{7C9BE72A-4F97-4FA0-AF09-2C65D071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72047"/>
            <a:ext cx="10506456" cy="1130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Mobile Units </a:t>
            </a:r>
          </a:p>
        </p:txBody>
      </p:sp>
      <p:pic>
        <p:nvPicPr>
          <p:cNvPr id="11" name="Picture 10" descr="A room with white cabinets and a door&#10;&#10;Description automatically generated with low confidence">
            <a:extLst>
              <a:ext uri="{FF2B5EF4-FFF2-40B4-BE49-F238E27FC236}">
                <a16:creationId xmlns:a16="http://schemas.microsoft.com/office/drawing/2014/main" id="{4474CDB2-4E20-A3CB-D1C1-2C03A5269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1" r="3046" b="-2"/>
          <a:stretch/>
        </p:blipFill>
        <p:spPr>
          <a:xfrm>
            <a:off x="203682" y="181113"/>
            <a:ext cx="3797398" cy="3717071"/>
          </a:xfrm>
          <a:prstGeom prst="rect">
            <a:avLst/>
          </a:prstGeom>
        </p:spPr>
      </p:pic>
      <p:pic>
        <p:nvPicPr>
          <p:cNvPr id="12" name="Picture 11" descr="A green trash can with a blue strap&#10;&#10;Description automatically generated with low confidence">
            <a:extLst>
              <a:ext uri="{FF2B5EF4-FFF2-40B4-BE49-F238E27FC236}">
                <a16:creationId xmlns:a16="http://schemas.microsoft.com/office/drawing/2014/main" id="{E686B32A-20E7-89B7-7E9A-5E97F70B4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5" r="2" b="20531"/>
          <a:stretch/>
        </p:blipFill>
        <p:spPr>
          <a:xfrm>
            <a:off x="4193167" y="181113"/>
            <a:ext cx="3815005" cy="3717071"/>
          </a:xfrm>
          <a:prstGeom prst="rect">
            <a:avLst/>
          </a:prstGeom>
        </p:spPr>
      </p:pic>
      <p:pic>
        <p:nvPicPr>
          <p:cNvPr id="10" name="Picture 9" descr="A white trailer in a building&#10;&#10;Description automatically generated with low confidence">
            <a:extLst>
              <a:ext uri="{FF2B5EF4-FFF2-40B4-BE49-F238E27FC236}">
                <a16:creationId xmlns:a16="http://schemas.microsoft.com/office/drawing/2014/main" id="{92A73D3C-7B4F-E14E-9968-8FE79A3DD5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1" r="16889" b="-2"/>
          <a:stretch/>
        </p:blipFill>
        <p:spPr>
          <a:xfrm>
            <a:off x="8190920" y="181113"/>
            <a:ext cx="3799289" cy="37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220ADA26-C192-4D66-A2D4-F033E20DE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25" y="-3970"/>
            <a:ext cx="9710551" cy="686197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B7F55E-FFF0-F594-72DF-D2201E24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940" y="5033394"/>
            <a:ext cx="859572" cy="9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440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Separate collection and management of hazardous waste produced by households</vt:lpstr>
      <vt:lpstr>Περιεχόμενα </vt:lpstr>
      <vt:lpstr>Περιγραφή της Δράσης 3 του έργου </vt:lpstr>
      <vt:lpstr>Σκοπός της Δράσης  </vt:lpstr>
      <vt:lpstr>Στόχος της δράσης  </vt:lpstr>
      <vt:lpstr>Μεθοδολογία που θα ακολουθηθεί </vt:lpstr>
      <vt:lpstr>PowerPoint Presentation</vt:lpstr>
      <vt:lpstr>Mobile Units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Separate collection and management of hazardous waste produced by households</dc:title>
  <dc:creator>Constantinidou  Joanna</dc:creator>
  <cp:lastModifiedBy>Panayiotis Mountoukos</cp:lastModifiedBy>
  <cp:revision>10</cp:revision>
  <cp:lastPrinted>2023-03-29T06:26:43Z</cp:lastPrinted>
  <dcterms:created xsi:type="dcterms:W3CDTF">2023-03-28T18:10:24Z</dcterms:created>
  <dcterms:modified xsi:type="dcterms:W3CDTF">2023-06-05T18:34:15Z</dcterms:modified>
</cp:coreProperties>
</file>